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hMkTeIUAidHKWzZZEKBddaQCt5e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DE578D-DC21-49D5-BDC2-49A291C2EB68}">
  <a:tblStyle styleId="{22DE578D-DC21-49D5-BDC2-49A291C2EB6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4BE0E38-B07A-48C1-A908-500277E4B67E}"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D09D073-9F9E-44BA-95EE-544A61AC6E4B}" styleName="Table_2">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F0"/>
          </a:solidFill>
        </a:fill>
      </a:tcStyle>
    </a:wholeTbl>
    <a:band1H>
      <a:tcTxStyle b="off" i="off"/>
      <a:tcStyle>
        <a:tcBdr/>
        <a:fill>
          <a:solidFill>
            <a:srgbClr val="CACCE0"/>
          </a:solidFill>
        </a:fill>
      </a:tcStyle>
    </a:band1H>
    <a:band2H>
      <a:tcTxStyle b="off" i="off"/>
      <a:tcStyle>
        <a:tcBdr/>
      </a:tcStyle>
    </a:band2H>
    <a:band1V>
      <a:tcTxStyle b="off" i="off"/>
      <a:tcStyle>
        <a:tcBdr/>
        <a:fill>
          <a:solidFill>
            <a:srgbClr val="CACCE0"/>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
        <p:nvSpPr>
          <p:cNvPr id="242" name="Google Shape;2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
        <p:nvSpPr>
          <p:cNvPr id="252" name="Google Shape;25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 name="Google Shape;28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2" name="Google Shape;30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3" name="Google Shape;31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4" name="Google Shape;32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1" name="Google Shape;33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1" name="Google Shape;37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5" name="Google Shape;40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2" name="Google Shape;49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4" name="Google Shape;54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1" name="Google Shape;55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
        <p:nvSpPr>
          <p:cNvPr id="159" name="Google Shape;15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
        <p:nvSpPr>
          <p:cNvPr id="187" name="Google Shape;18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 name="Google Shape;19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309c06bbf4_0_17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309c06bbf4_0_17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2309c06bbf4_0_17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309c06bbf4_0_19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309c06bbf4_0_19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309c06bbf4_0_19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3" name="Google Shape;23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17"/>
        <p:cNvGrpSpPr/>
        <p:nvPr/>
      </p:nvGrpSpPr>
      <p:grpSpPr>
        <a:xfrm>
          <a:off x="0" y="0"/>
          <a:ext cx="0" cy="0"/>
          <a:chOff x="0" y="0"/>
          <a:chExt cx="0" cy="0"/>
        </a:xfrm>
      </p:grpSpPr>
      <p:pic>
        <p:nvPicPr>
          <p:cNvPr id="18" name="Google Shape;18;p30" descr="A picture containing game, holding, table, person&#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9" name="Google Shape;19;p30"/>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0"/>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 name="Google Shape;21;p30"/>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0"/>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0"/>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 name="Google Shape;24;p30"/>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 name="Google Shape;25;p30"/>
          <p:cNvPicPr preferRelativeResize="0"/>
          <p:nvPr/>
        </p:nvPicPr>
        <p:blipFill rotWithShape="1">
          <a:blip r:embed="rId4">
            <a:alphaModFix/>
          </a:blip>
          <a:srcRect/>
          <a:stretch/>
        </p:blipFill>
        <p:spPr>
          <a:xfrm>
            <a:off x="10790000" y="6397249"/>
            <a:ext cx="924976" cy="176844"/>
          </a:xfrm>
          <a:prstGeom prst="rect">
            <a:avLst/>
          </a:prstGeom>
          <a:noFill/>
          <a:ln>
            <a:noFill/>
          </a:ln>
        </p:spPr>
      </p:pic>
      <p:pic>
        <p:nvPicPr>
          <p:cNvPr id="26" name="Google Shape;26;p30" descr="Logo&#10;&#10;Description automatically generated"/>
          <p:cNvPicPr preferRelativeResize="0"/>
          <p:nvPr/>
        </p:nvPicPr>
        <p:blipFill rotWithShape="1">
          <a:blip r:embed="rId5">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White">
  <p:cSld name="Title Slide White">
    <p:bg>
      <p:bgPr>
        <a:blipFill>
          <a:blip r:embed="rId2">
            <a:alphaModFix/>
          </a:blip>
          <a:stretch>
            <a:fillRect/>
          </a:stretch>
        </a:blipFill>
        <a:effectLst/>
      </p:bgPr>
    </p:bg>
    <p:spTree>
      <p:nvGrpSpPr>
        <p:cNvPr id="1" name="Shape 83"/>
        <p:cNvGrpSpPr/>
        <p:nvPr/>
      </p:nvGrpSpPr>
      <p:grpSpPr>
        <a:xfrm>
          <a:off x="0" y="0"/>
          <a:ext cx="0" cy="0"/>
          <a:chOff x="0" y="0"/>
          <a:chExt cx="0" cy="0"/>
        </a:xfrm>
      </p:grpSpPr>
      <p:pic>
        <p:nvPicPr>
          <p:cNvPr id="84" name="Google Shape;84;p39" descr="A picture containing gam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85" name="Google Shape;85;p39"/>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2"/>
              </a:buClr>
              <a:buSzPts val="6400"/>
              <a:buFont typeface="Arial"/>
              <a:buNone/>
              <a:defRPr sz="6400" b="1" i="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9"/>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7" name="Google Shape;87;p39"/>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39"/>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9"/>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0" name="Google Shape;90;p39"/>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marL="914400" lvl="1" indent="-342900" algn="l">
              <a:lnSpc>
                <a:spcPct val="100000"/>
              </a:lnSpc>
              <a:spcBef>
                <a:spcPts val="1800"/>
              </a:spcBef>
              <a:spcAft>
                <a:spcPts val="0"/>
              </a:spcAft>
              <a:buClr>
                <a:schemeClr val="dk2"/>
              </a:buClr>
              <a:buSzPts val="1800"/>
              <a:buChar char="•"/>
              <a:defRPr b="0" i="0">
                <a:solidFill>
                  <a:schemeClr val="dk2"/>
                </a:solidFill>
                <a:latin typeface="Arial"/>
                <a:ea typeface="Arial"/>
                <a:cs typeface="Arial"/>
                <a:sym typeface="Aria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1" name="Google Shape;91;p39"/>
          <p:cNvPicPr preferRelativeResize="0"/>
          <p:nvPr/>
        </p:nvPicPr>
        <p:blipFill rotWithShape="1">
          <a:blip r:embed="rId4">
            <a:alphaModFix/>
          </a:blip>
          <a:srcRect/>
          <a:stretch/>
        </p:blipFill>
        <p:spPr>
          <a:xfrm>
            <a:off x="10789920" y="6400800"/>
            <a:ext cx="923544" cy="176136"/>
          </a:xfrm>
          <a:prstGeom prst="rect">
            <a:avLst/>
          </a:prstGeom>
          <a:noFill/>
          <a:ln>
            <a:noFill/>
          </a:ln>
        </p:spPr>
      </p:pic>
      <p:pic>
        <p:nvPicPr>
          <p:cNvPr id="92" name="Google Shape;92;p39"/>
          <p:cNvPicPr preferRelativeResize="0"/>
          <p:nvPr/>
        </p:nvPicPr>
        <p:blipFill rotWithShape="1">
          <a:blip r:embed="rId5">
            <a:alphaModFix/>
          </a:blip>
          <a:srcRect/>
          <a:stretch/>
        </p:blipFill>
        <p:spPr>
          <a:xfrm>
            <a:off x="394488" y="6155667"/>
            <a:ext cx="1274827" cy="45692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Slide Photo">
  <p:cSld name="Title Slide Photo">
    <p:bg>
      <p:bgPr>
        <a:solidFill>
          <a:srgbClr val="EDEEEF"/>
        </a:solidFill>
        <a:effectLst/>
      </p:bgPr>
    </p:bg>
    <p:spTree>
      <p:nvGrpSpPr>
        <p:cNvPr id="1" name="Shape 93"/>
        <p:cNvGrpSpPr/>
        <p:nvPr/>
      </p:nvGrpSpPr>
      <p:grpSpPr>
        <a:xfrm>
          <a:off x="0" y="0"/>
          <a:ext cx="0" cy="0"/>
          <a:chOff x="0" y="0"/>
          <a:chExt cx="0" cy="0"/>
        </a:xfrm>
      </p:grpSpPr>
      <p:sp>
        <p:nvSpPr>
          <p:cNvPr id="94" name="Google Shape;94;p40"/>
          <p:cNvSpPr>
            <a:spLocks noGrp="1"/>
          </p:cNvSpPr>
          <p:nvPr>
            <p:ph type="pic" idx="2"/>
          </p:nvPr>
        </p:nvSpPr>
        <p:spPr>
          <a:xfrm>
            <a:off x="8139634" y="643095"/>
            <a:ext cx="4454013" cy="4548384"/>
          </a:xfrm>
          <a:prstGeom prst="ellipse">
            <a:avLst/>
          </a:prstGeom>
          <a:solidFill>
            <a:srgbClr val="C7CACD"/>
          </a:solidFill>
          <a:ln>
            <a:noFill/>
          </a:ln>
        </p:spPr>
      </p:sp>
      <p:sp>
        <p:nvSpPr>
          <p:cNvPr id="95" name="Google Shape;95;p40"/>
          <p:cNvSpPr txBox="1">
            <a:spLocks noGrp="1"/>
          </p:cNvSpPr>
          <p:nvPr>
            <p:ph type="ctrTitle"/>
          </p:nvPr>
        </p:nvSpPr>
        <p:spPr>
          <a:xfrm>
            <a:off x="403122" y="731583"/>
            <a:ext cx="7736512"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2"/>
              </a:buClr>
              <a:buSzPts val="6400"/>
              <a:buFont typeface="Arial"/>
              <a:buNone/>
              <a:defRPr sz="6400" b="1" i="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40"/>
          <p:cNvSpPr txBox="1">
            <a:spLocks noGrp="1"/>
          </p:cNvSpPr>
          <p:nvPr>
            <p:ph type="subTitle" idx="1"/>
          </p:nvPr>
        </p:nvSpPr>
        <p:spPr>
          <a:xfrm>
            <a:off x="403122" y="3244341"/>
            <a:ext cx="7750278"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7" name="Google Shape;97;p40"/>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40"/>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40"/>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00" name="Google Shape;100;p40"/>
          <p:cNvSpPr txBox="1">
            <a:spLocks noGrp="1"/>
          </p:cNvSpPr>
          <p:nvPr>
            <p:ph type="body" idx="3"/>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marL="914400" lvl="1" indent="-342900" algn="l">
              <a:lnSpc>
                <a:spcPct val="100000"/>
              </a:lnSpc>
              <a:spcBef>
                <a:spcPts val="1800"/>
              </a:spcBef>
              <a:spcAft>
                <a:spcPts val="0"/>
              </a:spcAft>
              <a:buClr>
                <a:schemeClr val="dk2"/>
              </a:buClr>
              <a:buSzPts val="1800"/>
              <a:buChar char="•"/>
              <a:defRPr>
                <a:solidFill>
                  <a:schemeClr val="dk2"/>
                </a:solidFil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1" name="Google Shape;101;p40"/>
          <p:cNvPicPr preferRelativeResize="0"/>
          <p:nvPr/>
        </p:nvPicPr>
        <p:blipFill rotWithShape="1">
          <a:blip r:embed="rId2">
            <a:alphaModFix/>
          </a:blip>
          <a:srcRect/>
          <a:stretch/>
        </p:blipFill>
        <p:spPr>
          <a:xfrm>
            <a:off x="10789920" y="6400800"/>
            <a:ext cx="923544" cy="176136"/>
          </a:xfrm>
          <a:prstGeom prst="rect">
            <a:avLst/>
          </a:prstGeom>
          <a:noFill/>
          <a:ln>
            <a:noFill/>
          </a:ln>
        </p:spPr>
      </p:pic>
      <p:pic>
        <p:nvPicPr>
          <p:cNvPr id="102" name="Google Shape;102;p40"/>
          <p:cNvPicPr preferRelativeResize="0"/>
          <p:nvPr/>
        </p:nvPicPr>
        <p:blipFill rotWithShape="1">
          <a:blip r:embed="rId3">
            <a:alphaModFix/>
          </a:blip>
          <a:srcRect/>
          <a:stretch/>
        </p:blipFill>
        <p:spPr>
          <a:xfrm>
            <a:off x="394488" y="6155667"/>
            <a:ext cx="1274827" cy="45692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Header Image">
  <p:cSld name="Section Header Image">
    <p:bg>
      <p:bgPr>
        <a:solidFill>
          <a:srgbClr val="EDEEEF"/>
        </a:solidFill>
        <a:effectLst/>
      </p:bgPr>
    </p:bg>
    <p:spTree>
      <p:nvGrpSpPr>
        <p:cNvPr id="1" name="Shape 103"/>
        <p:cNvGrpSpPr/>
        <p:nvPr/>
      </p:nvGrpSpPr>
      <p:grpSpPr>
        <a:xfrm>
          <a:off x="0" y="0"/>
          <a:ext cx="0" cy="0"/>
          <a:chOff x="0" y="0"/>
          <a:chExt cx="0" cy="0"/>
        </a:xfrm>
      </p:grpSpPr>
      <p:sp>
        <p:nvSpPr>
          <p:cNvPr id="104" name="Google Shape;104;p41"/>
          <p:cNvSpPr>
            <a:spLocks noGrp="1"/>
          </p:cNvSpPr>
          <p:nvPr>
            <p:ph type="pic" idx="2"/>
          </p:nvPr>
        </p:nvSpPr>
        <p:spPr>
          <a:xfrm>
            <a:off x="0" y="0"/>
            <a:ext cx="12192000" cy="6858000"/>
          </a:xfrm>
          <a:prstGeom prst="rect">
            <a:avLst/>
          </a:prstGeom>
          <a:noFill/>
          <a:ln>
            <a:noFill/>
          </a:ln>
        </p:spPr>
      </p:sp>
      <p:sp>
        <p:nvSpPr>
          <p:cNvPr id="105" name="Google Shape;105;p41"/>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41"/>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41"/>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08" name="Google Shape;108;p41"/>
          <p:cNvPicPr preferRelativeResize="0"/>
          <p:nvPr/>
        </p:nvPicPr>
        <p:blipFill rotWithShape="1">
          <a:blip r:embed="rId2">
            <a:alphaModFix/>
          </a:blip>
          <a:srcRect/>
          <a:stretch/>
        </p:blipFill>
        <p:spPr>
          <a:xfrm>
            <a:off x="10790000" y="6397249"/>
            <a:ext cx="924976" cy="176844"/>
          </a:xfrm>
          <a:prstGeom prst="rect">
            <a:avLst/>
          </a:prstGeom>
          <a:noFill/>
          <a:ln>
            <a:noFill/>
          </a:ln>
        </p:spPr>
      </p:pic>
      <p:sp>
        <p:nvSpPr>
          <p:cNvPr id="109" name="Google Shape;109;p41"/>
          <p:cNvSpPr>
            <a:spLocks noGrp="1"/>
          </p:cNvSpPr>
          <p:nvPr>
            <p:ph type="body" idx="1"/>
          </p:nvPr>
        </p:nvSpPr>
        <p:spPr>
          <a:xfrm>
            <a:off x="2286000" y="914400"/>
            <a:ext cx="3108960" cy="3108960"/>
          </a:xfrm>
          <a:prstGeom prst="ellipse">
            <a:avLst/>
          </a:prstGeom>
          <a:solidFill>
            <a:schemeClr val="lt1"/>
          </a:solidFill>
          <a:ln>
            <a:noFill/>
          </a:ln>
        </p:spPr>
        <p:txBody>
          <a:bodyPr spcFirstLastPara="1" wrap="square" lIns="0" tIns="0" rIns="0" bIns="0" anchor="ctr" anchorCtr="0">
            <a:noAutofit/>
          </a:bodyPr>
          <a:lstStyle>
            <a:lvl1pPr marL="457200" lvl="0" indent="-228600" algn="ctr">
              <a:lnSpc>
                <a:spcPct val="100000"/>
              </a:lnSpc>
              <a:spcBef>
                <a:spcPts val="900"/>
              </a:spcBef>
              <a:spcAft>
                <a:spcPts val="0"/>
              </a:spcAft>
              <a:buClr>
                <a:schemeClr val="dk2"/>
              </a:buClr>
              <a:buSzPts val="1710"/>
              <a:buNone/>
              <a:defRPr sz="1800" b="1" i="0">
                <a:latin typeface="Arial"/>
                <a:ea typeface="Arial"/>
                <a:cs typeface="Arial"/>
                <a:sym typeface="Arial"/>
              </a:defRPr>
            </a:lvl1pPr>
            <a:lvl2pPr marL="914400" lvl="1" indent="-228600" algn="l">
              <a:lnSpc>
                <a:spcPct val="100000"/>
              </a:lnSpc>
              <a:spcBef>
                <a:spcPts val="1800"/>
              </a:spcBef>
              <a:spcAft>
                <a:spcPts val="0"/>
              </a:spcAft>
              <a:buClr>
                <a:schemeClr val="dk1"/>
              </a:buClr>
              <a:buSzPts val="1800"/>
              <a:buNone/>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41"/>
          <p:cNvSpPr>
            <a:spLocks noGrp="1"/>
          </p:cNvSpPr>
          <p:nvPr>
            <p:ph type="body" idx="3"/>
          </p:nvPr>
        </p:nvSpPr>
        <p:spPr>
          <a:xfrm>
            <a:off x="-3520440" y="821933"/>
            <a:ext cx="3108960" cy="3108960"/>
          </a:xfrm>
          <a:prstGeom prst="ellipse">
            <a:avLst/>
          </a:prstGeom>
          <a:solidFill>
            <a:schemeClr val="lt1"/>
          </a:solidFill>
          <a:ln>
            <a:noFill/>
          </a:ln>
        </p:spPr>
        <p:txBody>
          <a:bodyPr spcFirstLastPara="1" wrap="square" lIns="0" tIns="0" rIns="0" bIns="0" anchor="ctr" anchorCtr="0">
            <a:noAutofit/>
          </a:bodyPr>
          <a:lstStyle>
            <a:lvl1pPr marL="457200" lvl="0" indent="-228600" algn="ctr">
              <a:lnSpc>
                <a:spcPct val="100000"/>
              </a:lnSpc>
              <a:spcBef>
                <a:spcPts val="900"/>
              </a:spcBef>
              <a:spcAft>
                <a:spcPts val="0"/>
              </a:spcAft>
              <a:buClr>
                <a:schemeClr val="dk2"/>
              </a:buClr>
              <a:buSzPts val="1710"/>
              <a:buNone/>
              <a:defRPr sz="1800"/>
            </a:lvl1pPr>
            <a:lvl2pPr marL="914400" lvl="1" indent="-330200" algn="ctr">
              <a:lnSpc>
                <a:spcPct val="100000"/>
              </a:lnSpc>
              <a:spcBef>
                <a:spcPts val="900"/>
              </a:spcBef>
              <a:spcAft>
                <a:spcPts val="0"/>
              </a:spcAft>
              <a:buClr>
                <a:schemeClr val="dk1"/>
              </a:buClr>
              <a:buSzPts val="1600"/>
              <a:buFont typeface="Arial"/>
              <a:buChar char="•"/>
              <a:defRPr sz="1600"/>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1" name="Google Shape;111;p41"/>
          <p:cNvPicPr preferRelativeResize="0"/>
          <p:nvPr/>
        </p:nvPicPr>
        <p:blipFill rotWithShape="1">
          <a:blip r:embed="rId3">
            <a:alphaModFix/>
          </a:blip>
          <a:srcRect/>
          <a:stretch/>
        </p:blipFill>
        <p:spPr>
          <a:xfrm>
            <a:off x="394488" y="6155667"/>
            <a:ext cx="1274827" cy="45692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1_Quote">
  <p:cSld name="1_Quote">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42"/>
          <p:cNvSpPr txBox="1">
            <a:spLocks noGrp="1"/>
          </p:cNvSpPr>
          <p:nvPr>
            <p:ph type="title"/>
          </p:nvPr>
        </p:nvSpPr>
        <p:spPr>
          <a:xfrm>
            <a:off x="448676" y="2020046"/>
            <a:ext cx="8190227" cy="4985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600"/>
              <a:buFont typeface="Arial"/>
              <a:buNone/>
              <a:defRPr sz="3600" b="1"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42"/>
          <p:cNvSpPr txBox="1">
            <a:spLocks noGrp="1"/>
          </p:cNvSpPr>
          <p:nvPr>
            <p:ph type="body" idx="1"/>
          </p:nvPr>
        </p:nvSpPr>
        <p:spPr>
          <a:xfrm>
            <a:off x="448676" y="1228188"/>
            <a:ext cx="8190227" cy="243794"/>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115" name="Google Shape;115;p42"/>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42"/>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42"/>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18" name="Google Shape;118;p42"/>
          <p:cNvPicPr preferRelativeResize="0"/>
          <p:nvPr/>
        </p:nvPicPr>
        <p:blipFill rotWithShape="1">
          <a:blip r:embed="rId3">
            <a:alphaModFix/>
          </a:blip>
          <a:srcRect/>
          <a:stretch/>
        </p:blipFill>
        <p:spPr>
          <a:xfrm>
            <a:off x="10790000" y="6397249"/>
            <a:ext cx="924976" cy="176844"/>
          </a:xfrm>
          <a:prstGeom prst="rect">
            <a:avLst/>
          </a:prstGeom>
          <a:noFill/>
          <a:ln>
            <a:noFill/>
          </a:ln>
        </p:spPr>
      </p:pic>
      <p:pic>
        <p:nvPicPr>
          <p:cNvPr id="119" name="Google Shape;119;p42" descr="Logo&#10;&#10;Description automatically generated"/>
          <p:cNvPicPr preferRelativeResize="0"/>
          <p:nvPr/>
        </p:nvPicPr>
        <p:blipFill rotWithShape="1">
          <a:blip r:embed="rId4">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ext and Circular Photo">
  <p:cSld name="Text and Circular Photo">
    <p:spTree>
      <p:nvGrpSpPr>
        <p:cNvPr id="1" name="Shape 120"/>
        <p:cNvGrpSpPr/>
        <p:nvPr/>
      </p:nvGrpSpPr>
      <p:grpSpPr>
        <a:xfrm>
          <a:off x="0" y="0"/>
          <a:ext cx="0" cy="0"/>
          <a:chOff x="0" y="0"/>
          <a:chExt cx="0" cy="0"/>
        </a:xfrm>
      </p:grpSpPr>
      <p:sp>
        <p:nvSpPr>
          <p:cNvPr id="121" name="Google Shape;121;p43"/>
          <p:cNvSpPr txBox="1">
            <a:spLocks noGrp="1"/>
          </p:cNvSpPr>
          <p:nvPr>
            <p:ph type="title"/>
          </p:nvPr>
        </p:nvSpPr>
        <p:spPr>
          <a:xfrm>
            <a:off x="381000" y="859536"/>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43"/>
          <p:cNvSpPr txBox="1">
            <a:spLocks noGrp="1"/>
          </p:cNvSpPr>
          <p:nvPr>
            <p:ph type="body" idx="1"/>
          </p:nvPr>
        </p:nvSpPr>
        <p:spPr>
          <a:xfrm>
            <a:off x="380999" y="1798730"/>
            <a:ext cx="5428129" cy="414487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200"/>
              </a:spcBef>
              <a:spcAft>
                <a:spcPts val="0"/>
              </a:spcAft>
              <a:buClr>
                <a:schemeClr val="dk2"/>
              </a:buClr>
              <a:buSzPts val="1900"/>
              <a:buNone/>
              <a:defRPr b="1" i="0">
                <a:solidFill>
                  <a:schemeClr val="dk2"/>
                </a:solidFill>
                <a:latin typeface="Arial"/>
                <a:ea typeface="Arial"/>
                <a:cs typeface="Arial"/>
                <a:sym typeface="Arial"/>
              </a:defRPr>
            </a:lvl1pPr>
            <a:lvl2pPr marL="914400" lvl="1" indent="-355600" algn="l">
              <a:lnSpc>
                <a:spcPct val="100000"/>
              </a:lnSpc>
              <a:spcBef>
                <a:spcPts val="3000"/>
              </a:spcBef>
              <a:spcAft>
                <a:spcPts val="0"/>
              </a:spcAft>
              <a:buClr>
                <a:schemeClr val="dk1"/>
              </a:buClr>
              <a:buSzPts val="2000"/>
              <a:buFont typeface="Arial"/>
              <a:buChar char="•"/>
              <a:defRPr sz="2000"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Font typeface="Palatino"/>
              <a:buChar char="–"/>
              <a:defRPr b="0" i="0">
                <a:latin typeface="Arial"/>
                <a:ea typeface="Arial"/>
                <a:cs typeface="Arial"/>
                <a:sym typeface="Arial"/>
              </a:defRPr>
            </a:lvl3pPr>
            <a:lvl4pPr marL="1828800" lvl="3" indent="-317500" algn="l">
              <a:lnSpc>
                <a:spcPct val="100000"/>
              </a:lnSpc>
              <a:spcBef>
                <a:spcPts val="1800"/>
              </a:spcBef>
              <a:spcAft>
                <a:spcPts val="0"/>
              </a:spcAft>
              <a:buClr>
                <a:schemeClr val="dk1"/>
              </a:buClr>
              <a:buSzPts val="1400"/>
              <a:buFont typeface="Arial"/>
              <a:buChar char="•"/>
              <a:defRPr sz="1400"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Font typeface="Palatino"/>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43"/>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43"/>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43"/>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26" name="Google Shape;126;p43"/>
          <p:cNvSpPr>
            <a:spLocks noGrp="1"/>
          </p:cNvSpPr>
          <p:nvPr>
            <p:ph type="pic" idx="2"/>
          </p:nvPr>
        </p:nvSpPr>
        <p:spPr>
          <a:xfrm>
            <a:off x="7621429" y="1928470"/>
            <a:ext cx="3423087" cy="3495615"/>
          </a:xfrm>
          <a:prstGeom prst="rect">
            <a:avLst/>
          </a:prstGeom>
          <a:solidFill>
            <a:srgbClr val="C7CACD"/>
          </a:solidFill>
          <a:ln>
            <a:noFill/>
          </a:ln>
        </p:spPr>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quare Photo and Text">
  <p:cSld name="Square Photo and Text">
    <p:spTree>
      <p:nvGrpSpPr>
        <p:cNvPr id="1" name="Shape 127"/>
        <p:cNvGrpSpPr/>
        <p:nvPr/>
      </p:nvGrpSpPr>
      <p:grpSpPr>
        <a:xfrm>
          <a:off x="0" y="0"/>
          <a:ext cx="0" cy="0"/>
          <a:chOff x="0" y="0"/>
          <a:chExt cx="0" cy="0"/>
        </a:xfrm>
      </p:grpSpPr>
      <p:sp>
        <p:nvSpPr>
          <p:cNvPr id="128" name="Google Shape;128;p44"/>
          <p:cNvSpPr txBox="1">
            <a:spLocks noGrp="1"/>
          </p:cNvSpPr>
          <p:nvPr>
            <p:ph type="title"/>
          </p:nvPr>
        </p:nvSpPr>
        <p:spPr>
          <a:xfrm>
            <a:off x="381000" y="859536"/>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44"/>
          <p:cNvSpPr txBox="1">
            <a:spLocks noGrp="1"/>
          </p:cNvSpPr>
          <p:nvPr>
            <p:ph type="body" idx="1"/>
          </p:nvPr>
        </p:nvSpPr>
        <p:spPr>
          <a:xfrm>
            <a:off x="6956424" y="2179479"/>
            <a:ext cx="4191001" cy="341163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710"/>
              <a:buNone/>
              <a:defRPr sz="1800" b="1" i="0">
                <a:solidFill>
                  <a:schemeClr val="accent2"/>
                </a:solidFill>
                <a:latin typeface="Arial"/>
                <a:ea typeface="Arial"/>
                <a:cs typeface="Arial"/>
                <a:sym typeface="Arial"/>
              </a:defRPr>
            </a:lvl1pPr>
            <a:lvl2pPr marL="914400" lvl="1" indent="-228600" algn="l">
              <a:lnSpc>
                <a:spcPct val="100000"/>
              </a:lnSpc>
              <a:spcBef>
                <a:spcPts val="1800"/>
              </a:spcBef>
              <a:spcAft>
                <a:spcPts val="0"/>
              </a:spcAft>
              <a:buClr>
                <a:schemeClr val="dk1"/>
              </a:buClr>
              <a:buSzPts val="1800"/>
              <a:buFont typeface="Arial"/>
              <a:buNone/>
              <a:defRPr sz="1800"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Font typeface="Palatino"/>
              <a:buChar char="–"/>
              <a:defRPr b="0" i="0">
                <a:latin typeface="Arial"/>
                <a:ea typeface="Arial"/>
                <a:cs typeface="Arial"/>
                <a:sym typeface="Arial"/>
              </a:defRPr>
            </a:lvl3pPr>
            <a:lvl4pPr marL="1828800" lvl="3" indent="-317500" algn="l">
              <a:lnSpc>
                <a:spcPct val="100000"/>
              </a:lnSpc>
              <a:spcBef>
                <a:spcPts val="1800"/>
              </a:spcBef>
              <a:spcAft>
                <a:spcPts val="0"/>
              </a:spcAft>
              <a:buClr>
                <a:schemeClr val="dk1"/>
              </a:buClr>
              <a:buSzPts val="1400"/>
              <a:buFont typeface="Arial"/>
              <a:buChar char="•"/>
              <a:defRPr sz="1400"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Font typeface="Palatino"/>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44"/>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44"/>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44"/>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33" name="Google Shape;133;p44"/>
          <p:cNvSpPr>
            <a:spLocks noGrp="1"/>
          </p:cNvSpPr>
          <p:nvPr>
            <p:ph type="pic" idx="2"/>
          </p:nvPr>
        </p:nvSpPr>
        <p:spPr>
          <a:xfrm>
            <a:off x="1849328" y="2060164"/>
            <a:ext cx="4064780" cy="3530946"/>
          </a:xfrm>
          <a:prstGeom prst="rect">
            <a:avLst/>
          </a:prstGeom>
          <a:solidFill>
            <a:srgbClr val="C7CACD"/>
          </a:solidFill>
          <a:ln>
            <a:noFill/>
          </a:ln>
        </p:spPr>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 and Circular Photo">
  <p:cSld name="1_Text and Circular Photo">
    <p:spTree>
      <p:nvGrpSpPr>
        <p:cNvPr id="1" name="Shape 134"/>
        <p:cNvGrpSpPr/>
        <p:nvPr/>
      </p:nvGrpSpPr>
      <p:grpSpPr>
        <a:xfrm>
          <a:off x="0" y="0"/>
          <a:ext cx="0" cy="0"/>
          <a:chOff x="0" y="0"/>
          <a:chExt cx="0" cy="0"/>
        </a:xfrm>
      </p:grpSpPr>
      <p:sp>
        <p:nvSpPr>
          <p:cNvPr id="135" name="Google Shape;135;p45"/>
          <p:cNvSpPr txBox="1">
            <a:spLocks noGrp="1"/>
          </p:cNvSpPr>
          <p:nvPr>
            <p:ph type="title"/>
          </p:nvPr>
        </p:nvSpPr>
        <p:spPr>
          <a:xfrm>
            <a:off x="381000" y="859536"/>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1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45"/>
          <p:cNvSpPr txBox="1">
            <a:spLocks noGrp="1"/>
          </p:cNvSpPr>
          <p:nvPr>
            <p:ph type="body" idx="1"/>
          </p:nvPr>
        </p:nvSpPr>
        <p:spPr>
          <a:xfrm>
            <a:off x="380999" y="1798730"/>
            <a:ext cx="5428129" cy="414487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200"/>
              </a:spcBef>
              <a:spcAft>
                <a:spcPts val="0"/>
              </a:spcAft>
              <a:buClr>
                <a:schemeClr val="dk2"/>
              </a:buClr>
              <a:buSzPts val="1900"/>
              <a:buNone/>
              <a:defRPr b="1">
                <a:solidFill>
                  <a:schemeClr val="dk2"/>
                </a:solidFill>
                <a:latin typeface="Arial"/>
                <a:ea typeface="Arial"/>
                <a:cs typeface="Arial"/>
                <a:sym typeface="Arial"/>
              </a:defRPr>
            </a:lvl1pPr>
            <a:lvl2pPr marL="914400" lvl="1" indent="-355600" algn="l">
              <a:lnSpc>
                <a:spcPct val="100000"/>
              </a:lnSpc>
              <a:spcBef>
                <a:spcPts val="3000"/>
              </a:spcBef>
              <a:spcAft>
                <a:spcPts val="0"/>
              </a:spcAft>
              <a:buClr>
                <a:schemeClr val="dk1"/>
              </a:buClr>
              <a:buSzPts val="2000"/>
              <a:buFont typeface="Arial"/>
              <a:buChar char="•"/>
              <a:defRPr sz="2000"/>
            </a:lvl2pPr>
            <a:lvl3pPr marL="1371600" lvl="2" indent="-330200" algn="l">
              <a:lnSpc>
                <a:spcPct val="100000"/>
              </a:lnSpc>
              <a:spcBef>
                <a:spcPts val="1800"/>
              </a:spcBef>
              <a:spcAft>
                <a:spcPts val="0"/>
              </a:spcAft>
              <a:buClr>
                <a:schemeClr val="dk1"/>
              </a:buClr>
              <a:buSzPts val="1600"/>
              <a:buFont typeface="Palatino"/>
              <a:buChar char="–"/>
              <a:defRPr i="0"/>
            </a:lvl3pPr>
            <a:lvl4pPr marL="1828800" lvl="3" indent="-317500" algn="l">
              <a:lnSpc>
                <a:spcPct val="100000"/>
              </a:lnSpc>
              <a:spcBef>
                <a:spcPts val="1800"/>
              </a:spcBef>
              <a:spcAft>
                <a:spcPts val="0"/>
              </a:spcAft>
              <a:buClr>
                <a:schemeClr val="dk1"/>
              </a:buClr>
              <a:buSzPts val="1400"/>
              <a:buFont typeface="Arial"/>
              <a:buChar char="•"/>
              <a:defRPr sz="1400" i="1"/>
            </a:lvl4pPr>
            <a:lvl5pPr marL="2286000" lvl="4" indent="-317500" algn="l">
              <a:lnSpc>
                <a:spcPct val="100000"/>
              </a:lnSpc>
              <a:spcBef>
                <a:spcPts val="1800"/>
              </a:spcBef>
              <a:spcAft>
                <a:spcPts val="0"/>
              </a:spcAft>
              <a:buClr>
                <a:schemeClr val="dk1"/>
              </a:buClr>
              <a:buSzPts val="1400"/>
              <a:buFont typeface="Palatino"/>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45"/>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909091"/>
              </a:buClr>
              <a:buSzPts val="1400"/>
              <a:buFont typeface="Arial"/>
              <a:buNone/>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138" name="Google Shape;138;p45"/>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909091"/>
              </a:buClr>
              <a:buSzPts val="1400"/>
              <a:buFont typeface="Arial"/>
              <a:buNone/>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139" name="Google Shape;139;p45"/>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dk1"/>
                </a:solidFill>
                <a:latin typeface="Palatino"/>
                <a:ea typeface="Palatino"/>
                <a:cs typeface="Palatino"/>
                <a:sym typeface="Palatin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dk1"/>
                </a:solidFill>
                <a:latin typeface="Palatino"/>
                <a:ea typeface="Palatino"/>
                <a:cs typeface="Palatino"/>
                <a:sym typeface="Palatin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dk1"/>
                </a:solidFill>
                <a:latin typeface="Palatino"/>
                <a:ea typeface="Palatino"/>
                <a:cs typeface="Palatino"/>
                <a:sym typeface="Palatin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dk1"/>
                </a:solidFill>
                <a:latin typeface="Palatino"/>
                <a:ea typeface="Palatino"/>
                <a:cs typeface="Palatino"/>
                <a:sym typeface="Palatin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dk1"/>
                </a:solidFill>
                <a:latin typeface="Palatino"/>
                <a:ea typeface="Palatino"/>
                <a:cs typeface="Palatino"/>
                <a:sym typeface="Palatin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dk1"/>
                </a:solidFill>
                <a:latin typeface="Palatino"/>
                <a:ea typeface="Palatino"/>
                <a:cs typeface="Palatino"/>
                <a:sym typeface="Palatin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dk1"/>
                </a:solidFill>
                <a:latin typeface="Palatino"/>
                <a:ea typeface="Palatino"/>
                <a:cs typeface="Palatino"/>
                <a:sym typeface="Palatin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dk1"/>
                </a:solidFill>
                <a:latin typeface="Palatino"/>
                <a:ea typeface="Palatino"/>
                <a:cs typeface="Palatino"/>
                <a:sym typeface="Palatin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dk1"/>
                </a:solidFill>
                <a:latin typeface="Palatino"/>
                <a:ea typeface="Palatino"/>
                <a:cs typeface="Palatino"/>
                <a:sym typeface="Palatino"/>
              </a:defRPr>
            </a:lvl9pPr>
          </a:lstStyle>
          <a:p>
            <a:pPr marL="0" lvl="0" indent="0" algn="ctr" rtl="0">
              <a:spcBef>
                <a:spcPts val="0"/>
              </a:spcBef>
              <a:spcAft>
                <a:spcPts val="0"/>
              </a:spcAft>
              <a:buNone/>
            </a:pPr>
            <a:fld id="{00000000-1234-1234-1234-123412341234}" type="slidenum">
              <a:rPr lang="en-US"/>
              <a:t>‹#›</a:t>
            </a:fld>
            <a:endParaRPr/>
          </a:p>
        </p:txBody>
      </p:sp>
      <p:sp>
        <p:nvSpPr>
          <p:cNvPr id="140" name="Google Shape;140;p45"/>
          <p:cNvSpPr/>
          <p:nvPr/>
        </p:nvSpPr>
        <p:spPr>
          <a:xfrm>
            <a:off x="7684184" y="-502747"/>
            <a:ext cx="1005379" cy="100537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alatino"/>
              <a:ea typeface="Palatino"/>
              <a:cs typeface="Palatino"/>
              <a:sym typeface="Palatino"/>
            </a:endParaRPr>
          </a:p>
        </p:txBody>
      </p:sp>
      <p:sp>
        <p:nvSpPr>
          <p:cNvPr id="141" name="Google Shape;141;p45"/>
          <p:cNvSpPr>
            <a:spLocks noGrp="1"/>
          </p:cNvSpPr>
          <p:nvPr>
            <p:ph type="pic" idx="2"/>
          </p:nvPr>
        </p:nvSpPr>
        <p:spPr>
          <a:xfrm>
            <a:off x="7621429" y="1928470"/>
            <a:ext cx="3423087" cy="3495615"/>
          </a:xfrm>
          <a:prstGeom prst="rect">
            <a:avLst/>
          </a:prstGeom>
          <a:solidFill>
            <a:srgbClr val="C7CACD"/>
          </a:solidFill>
          <a:ln>
            <a:noFill/>
          </a:ln>
        </p:spPr>
      </p:sp>
      <p:sp>
        <p:nvSpPr>
          <p:cNvPr id="142" name="Google Shape;142;p45"/>
          <p:cNvSpPr/>
          <p:nvPr/>
        </p:nvSpPr>
        <p:spPr>
          <a:xfrm>
            <a:off x="7015399" y="5211437"/>
            <a:ext cx="452201" cy="452201"/>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alatino"/>
              <a:ea typeface="Palatino"/>
              <a:cs typeface="Palatino"/>
              <a:sym typeface="Palatino"/>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Quote" type="secHead">
  <p:cSld name="SECTION_HEADER">
    <p:bg>
      <p:bgPr>
        <a:blipFill>
          <a:blip r:embed="rId2">
            <a:alphaModFix/>
          </a:blip>
          <a:stretch>
            <a:fillRect/>
          </a:stretch>
        </a:blipFill>
        <a:effectLst/>
      </p:bgPr>
    </p:bg>
    <p:spTree>
      <p:nvGrpSpPr>
        <p:cNvPr id="1" name="Shape 27"/>
        <p:cNvGrpSpPr/>
        <p:nvPr/>
      </p:nvGrpSpPr>
      <p:grpSpPr>
        <a:xfrm>
          <a:off x="0" y="0"/>
          <a:ext cx="0" cy="0"/>
          <a:chOff x="0" y="0"/>
          <a:chExt cx="0" cy="0"/>
        </a:xfrm>
      </p:grpSpPr>
      <p:pic>
        <p:nvPicPr>
          <p:cNvPr id="28" name="Google Shape;28;p31" descr="Shape, arrow&#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9" name="Google Shape;29;p31"/>
          <p:cNvSpPr txBox="1">
            <a:spLocks noGrp="1"/>
          </p:cNvSpPr>
          <p:nvPr>
            <p:ph type="title"/>
          </p:nvPr>
        </p:nvSpPr>
        <p:spPr>
          <a:xfrm>
            <a:off x="448676" y="2020046"/>
            <a:ext cx="8190227" cy="4985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600"/>
              <a:buFont typeface="Arial"/>
              <a:buNone/>
              <a:defRPr sz="3600" b="1"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1"/>
          <p:cNvSpPr txBox="1">
            <a:spLocks noGrp="1"/>
          </p:cNvSpPr>
          <p:nvPr>
            <p:ph type="body" idx="1"/>
          </p:nvPr>
        </p:nvSpPr>
        <p:spPr>
          <a:xfrm>
            <a:off x="448676" y="1228188"/>
            <a:ext cx="8190227" cy="243794"/>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31" name="Google Shape;31;p31"/>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1"/>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1"/>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34" name="Google Shape;34;p31"/>
          <p:cNvPicPr preferRelativeResize="0"/>
          <p:nvPr/>
        </p:nvPicPr>
        <p:blipFill rotWithShape="1">
          <a:blip r:embed="rId4">
            <a:alphaModFix/>
          </a:blip>
          <a:srcRect/>
          <a:stretch/>
        </p:blipFill>
        <p:spPr>
          <a:xfrm>
            <a:off x="10790000" y="6397249"/>
            <a:ext cx="924976" cy="176844"/>
          </a:xfrm>
          <a:prstGeom prst="rect">
            <a:avLst/>
          </a:prstGeom>
          <a:noFill/>
          <a:ln>
            <a:noFill/>
          </a:ln>
        </p:spPr>
      </p:pic>
      <p:pic>
        <p:nvPicPr>
          <p:cNvPr id="35" name="Google Shape;35;p31" descr="Logo&#10;&#10;Description automatically generated"/>
          <p:cNvPicPr preferRelativeResize="0"/>
          <p:nvPr/>
        </p:nvPicPr>
        <p:blipFill rotWithShape="1">
          <a:blip r:embed="rId5">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pic>
        <p:nvPicPr>
          <p:cNvPr id="37" name="Google Shape;37;p32" descr="A picture containing meter, clock&#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8" name="Google Shape;38;p32"/>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2"/>
          <p:cNvSpPr txBox="1">
            <a:spLocks noGrp="1"/>
          </p:cNvSpPr>
          <p:nvPr>
            <p:ph type="body" idx="1"/>
          </p:nvPr>
        </p:nvSpPr>
        <p:spPr>
          <a:xfrm>
            <a:off x="381000" y="1788326"/>
            <a:ext cx="11430000" cy="417320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marL="1828800" lvl="3" indent="-3302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2"/>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2"/>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2"/>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pic>
        <p:nvPicPr>
          <p:cNvPr id="44" name="Google Shape;44;p33" descr="Icon&#10;&#10;Description automatically generated"/>
          <p:cNvPicPr preferRelativeResize="0"/>
          <p:nvPr/>
        </p:nvPicPr>
        <p:blipFill rotWithShape="1">
          <a:blip r:embed="rId2">
            <a:alphaModFix/>
          </a:blip>
          <a:srcRect/>
          <a:stretch/>
        </p:blipFill>
        <p:spPr>
          <a:xfrm>
            <a:off x="8969188" y="-629586"/>
            <a:ext cx="3621741" cy="3621741"/>
          </a:xfrm>
          <a:prstGeom prst="rect">
            <a:avLst/>
          </a:prstGeom>
          <a:noFill/>
          <a:ln>
            <a:noFill/>
          </a:ln>
        </p:spPr>
      </p:pic>
      <p:sp>
        <p:nvSpPr>
          <p:cNvPr id="45" name="Google Shape;45;p33"/>
          <p:cNvSpPr txBox="1">
            <a:spLocks noGrp="1"/>
          </p:cNvSpPr>
          <p:nvPr>
            <p:ph type="title"/>
          </p:nvPr>
        </p:nvSpPr>
        <p:spPr>
          <a:xfrm>
            <a:off x="381000" y="859536"/>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3"/>
          <p:cNvSpPr txBox="1">
            <a:spLocks noGrp="1"/>
          </p:cNvSpPr>
          <p:nvPr>
            <p:ph type="body" idx="1"/>
          </p:nvPr>
        </p:nvSpPr>
        <p:spPr>
          <a:xfrm>
            <a:off x="380999" y="1798730"/>
            <a:ext cx="5428129" cy="414487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marL="1828800" lvl="3" indent="-3302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33"/>
          <p:cNvSpPr txBox="1">
            <a:spLocks noGrp="1"/>
          </p:cNvSpPr>
          <p:nvPr>
            <p:ph type="body" idx="2"/>
          </p:nvPr>
        </p:nvSpPr>
        <p:spPr>
          <a:xfrm>
            <a:off x="6382871" y="1798730"/>
            <a:ext cx="5428129" cy="414487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marL="1828800" lvl="3" indent="-3302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3"/>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33"/>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3"/>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34"/>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4"/>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4"/>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35"/>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5"/>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35"/>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5"/>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No Bullets">
  <p:cSld name="Title and Content No Bullets">
    <p:spTree>
      <p:nvGrpSpPr>
        <p:cNvPr id="1" name="Shape 60"/>
        <p:cNvGrpSpPr/>
        <p:nvPr/>
      </p:nvGrpSpPr>
      <p:grpSpPr>
        <a:xfrm>
          <a:off x="0" y="0"/>
          <a:ext cx="0" cy="0"/>
          <a:chOff x="0" y="0"/>
          <a:chExt cx="0" cy="0"/>
        </a:xfrm>
      </p:grpSpPr>
      <p:pic>
        <p:nvPicPr>
          <p:cNvPr id="61" name="Google Shape;61;p36" descr="A picture containing meter, clock&#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2" name="Google Shape;62;p36"/>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6"/>
          <p:cNvSpPr txBox="1">
            <a:spLocks noGrp="1"/>
          </p:cNvSpPr>
          <p:nvPr>
            <p:ph type="body" idx="1"/>
          </p:nvPr>
        </p:nvSpPr>
        <p:spPr>
          <a:xfrm>
            <a:off x="381000" y="1788326"/>
            <a:ext cx="8655424" cy="417320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228600" algn="l">
              <a:lnSpc>
                <a:spcPct val="100000"/>
              </a:lnSpc>
              <a:spcBef>
                <a:spcPts val="1200"/>
              </a:spcBef>
              <a:spcAft>
                <a:spcPts val="0"/>
              </a:spcAft>
              <a:buClr>
                <a:schemeClr val="dk2"/>
              </a:buClr>
              <a:buSzPts val="1600"/>
              <a:buNone/>
              <a:defRPr sz="1600" b="1" i="0">
                <a:solidFill>
                  <a:schemeClr val="dk2"/>
                </a:solidFill>
                <a:latin typeface="Arial"/>
                <a:ea typeface="Arial"/>
                <a:cs typeface="Arial"/>
                <a:sym typeface="Arial"/>
              </a:defRPr>
            </a:lvl2pPr>
            <a:lvl3pPr marL="1371600" lvl="2" indent="-228600" algn="l">
              <a:lnSpc>
                <a:spcPct val="100000"/>
              </a:lnSpc>
              <a:spcBef>
                <a:spcPts val="1800"/>
              </a:spcBef>
              <a:spcAft>
                <a:spcPts val="0"/>
              </a:spcAft>
              <a:buClr>
                <a:schemeClr val="dk1"/>
              </a:buClr>
              <a:buSzPts val="1600"/>
              <a:buNone/>
              <a:defRPr b="0" i="0">
                <a:latin typeface="Arial"/>
                <a:ea typeface="Arial"/>
                <a:cs typeface="Arial"/>
                <a:sym typeface="Arial"/>
              </a:defRPr>
            </a:lvl3pPr>
            <a:lvl4pPr marL="1828800" lvl="3" indent="-228600" algn="l">
              <a:lnSpc>
                <a:spcPct val="100000"/>
              </a:lnSpc>
              <a:spcBef>
                <a:spcPts val="1800"/>
              </a:spcBef>
              <a:spcAft>
                <a:spcPts val="0"/>
              </a:spcAft>
              <a:buClr>
                <a:schemeClr val="dk1"/>
              </a:buClr>
              <a:buSzPts val="1600"/>
              <a:buNone/>
              <a:defRPr b="0" i="1">
                <a:latin typeface="Arial"/>
                <a:ea typeface="Arial"/>
                <a:cs typeface="Arial"/>
                <a:sym typeface="Arial"/>
              </a:defRPr>
            </a:lvl4pPr>
            <a:lvl5pPr marL="2286000" lvl="4" indent="-228600" algn="l">
              <a:lnSpc>
                <a:spcPct val="100000"/>
              </a:lnSpc>
              <a:spcBef>
                <a:spcPts val="1800"/>
              </a:spcBef>
              <a:spcAft>
                <a:spcPts val="0"/>
              </a:spcAft>
              <a:buClr>
                <a:schemeClr val="dk1"/>
              </a:buClr>
              <a:buSzPts val="1400"/>
              <a:buNone/>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36"/>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6"/>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6"/>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p:cSld name="Section Header">
    <p:bg>
      <p:bgPr>
        <a:blipFill>
          <a:blip r:embed="rId2">
            <a:alphaModFix/>
          </a:blip>
          <a:stretch>
            <a:fillRect/>
          </a:stretch>
        </a:blipFill>
        <a:effectLst/>
      </p:bgPr>
    </p:bg>
    <p:spTree>
      <p:nvGrpSpPr>
        <p:cNvPr id="1" name="Shape 67"/>
        <p:cNvGrpSpPr/>
        <p:nvPr/>
      </p:nvGrpSpPr>
      <p:grpSpPr>
        <a:xfrm>
          <a:off x="0" y="0"/>
          <a:ext cx="0" cy="0"/>
          <a:chOff x="0" y="0"/>
          <a:chExt cx="0" cy="0"/>
        </a:xfrm>
      </p:grpSpPr>
      <p:pic>
        <p:nvPicPr>
          <p:cNvPr id="68" name="Google Shape;68;p37" descr="A close up of a device&#10;&#10;Description automatically generated"/>
          <p:cNvPicPr preferRelativeResize="0"/>
          <p:nvPr/>
        </p:nvPicPr>
        <p:blipFill rotWithShape="1">
          <a:blip r:embed="rId3">
            <a:alphaModFix/>
          </a:blip>
          <a:srcRect/>
          <a:stretch/>
        </p:blipFill>
        <p:spPr>
          <a:xfrm>
            <a:off x="-589993" y="-304800"/>
            <a:ext cx="13275733" cy="7467600"/>
          </a:xfrm>
          <a:prstGeom prst="rect">
            <a:avLst/>
          </a:prstGeom>
          <a:noFill/>
          <a:ln>
            <a:noFill/>
          </a:ln>
        </p:spPr>
      </p:pic>
      <p:sp>
        <p:nvSpPr>
          <p:cNvPr id="69" name="Google Shape;69;p37"/>
          <p:cNvSpPr txBox="1">
            <a:spLocks noGrp="1"/>
          </p:cNvSpPr>
          <p:nvPr>
            <p:ph type="title"/>
          </p:nvPr>
        </p:nvSpPr>
        <p:spPr>
          <a:xfrm>
            <a:off x="3985256" y="1412131"/>
            <a:ext cx="4156364" cy="2954655"/>
          </a:xfrm>
          <a:prstGeom prst="rect">
            <a:avLst/>
          </a:prstGeom>
          <a:noFill/>
          <a:ln>
            <a:noFill/>
          </a:ln>
        </p:spPr>
        <p:txBody>
          <a:bodyPr spcFirstLastPara="1" wrap="square" lIns="0" tIns="0" rIns="0" bIns="0" anchor="ctr" anchorCtr="0">
            <a:spAutoFit/>
          </a:bodyPr>
          <a:lstStyle>
            <a:lvl1pPr lvl="0" algn="ctr">
              <a:lnSpc>
                <a:spcPct val="75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7"/>
          <p:cNvSpPr txBox="1">
            <a:spLocks noGrp="1"/>
          </p:cNvSpPr>
          <p:nvPr>
            <p:ph type="body" idx="1"/>
          </p:nvPr>
        </p:nvSpPr>
        <p:spPr>
          <a:xfrm>
            <a:off x="4493252" y="4507343"/>
            <a:ext cx="3297383" cy="795334"/>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71" name="Google Shape;71;p37"/>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7"/>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7"/>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38"/>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8"/>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7" name="Google Shape;77;p38"/>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8"/>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8"/>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80" name="Google Shape;80;p38"/>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1" name="Google Shape;81;p38"/>
          <p:cNvPicPr preferRelativeResize="0"/>
          <p:nvPr/>
        </p:nvPicPr>
        <p:blipFill rotWithShape="1">
          <a:blip r:embed="rId3">
            <a:alphaModFix/>
          </a:blip>
          <a:srcRect/>
          <a:stretch/>
        </p:blipFill>
        <p:spPr>
          <a:xfrm>
            <a:off x="10790000" y="6397249"/>
            <a:ext cx="924976" cy="176844"/>
          </a:xfrm>
          <a:prstGeom prst="rect">
            <a:avLst/>
          </a:prstGeom>
          <a:noFill/>
          <a:ln>
            <a:noFill/>
          </a:ln>
        </p:spPr>
      </p:pic>
      <p:pic>
        <p:nvPicPr>
          <p:cNvPr id="82" name="Google Shape;82;p38" descr="Logo&#10;&#10;Description automatically generated"/>
          <p:cNvPicPr preferRelativeResize="0"/>
          <p:nvPr/>
        </p:nvPicPr>
        <p:blipFill rotWithShape="1">
          <a:blip r:embed="rId4">
            <a:alphaModFix/>
          </a:blip>
          <a:srcRect/>
          <a:stretch/>
        </p:blipFill>
        <p:spPr>
          <a:xfrm>
            <a:off x="394488" y="6158705"/>
            <a:ext cx="1283792" cy="45798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marR="0" lvl="0" algn="l" rtl="0">
              <a:lnSpc>
                <a:spcPct val="90000"/>
              </a:lnSpc>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9"/>
          <p:cNvSpPr txBox="1">
            <a:spLocks noGrp="1"/>
          </p:cNvSpPr>
          <p:nvPr>
            <p:ph type="body" idx="1"/>
          </p:nvPr>
        </p:nvSpPr>
        <p:spPr>
          <a:xfrm>
            <a:off x="381000" y="1799665"/>
            <a:ext cx="11371008" cy="4143935"/>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800"/>
              </a:spcBef>
              <a:spcAft>
                <a:spcPts val="0"/>
              </a:spcAft>
              <a:buClr>
                <a:schemeClr val="dk2"/>
              </a:buClr>
              <a:buSzPts val="1900"/>
              <a:buFont typeface="Arial"/>
              <a:buNone/>
              <a:defRPr sz="2000" b="1" i="0" u="none" strike="noStrike" cap="none">
                <a:solidFill>
                  <a:schemeClr val="dk2"/>
                </a:solidFill>
                <a:latin typeface="Arial"/>
                <a:ea typeface="Arial"/>
                <a:cs typeface="Arial"/>
                <a:sym typeface="Arial"/>
              </a:defRPr>
            </a:lvl1pPr>
            <a:lvl2pPr marL="914400" marR="0" lvl="1"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1800"/>
              </a:spcBef>
              <a:spcAft>
                <a:spcPts val="0"/>
              </a:spcAft>
              <a:buClr>
                <a:schemeClr val="dk1"/>
              </a:buClr>
              <a:buSzPts val="1600"/>
              <a:buFont typeface="Palatino"/>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dk1"/>
              </a:buClr>
              <a:buSzPts val="1600"/>
              <a:buFont typeface="Arial"/>
              <a:buChar char="•"/>
              <a:defRPr sz="1600" b="0" i="1" u="none" strike="noStrike" cap="none">
                <a:solidFill>
                  <a:schemeClr val="dk1"/>
                </a:solidFill>
                <a:latin typeface="Arial"/>
                <a:ea typeface="Arial"/>
                <a:cs typeface="Arial"/>
                <a:sym typeface="Arial"/>
              </a:defRPr>
            </a:lvl4pPr>
            <a:lvl5pPr marL="2286000" marR="0" lvl="4" indent="-317500" algn="l" rtl="0">
              <a:lnSpc>
                <a:spcPct val="100000"/>
              </a:lnSpc>
              <a:spcBef>
                <a:spcPts val="1800"/>
              </a:spcBef>
              <a:spcAft>
                <a:spcPts val="0"/>
              </a:spcAft>
              <a:buClr>
                <a:schemeClr val="dk1"/>
              </a:buClr>
              <a:buSzPts val="1400"/>
              <a:buFont typeface="Palatino"/>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9"/>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rgbClr val="90909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29"/>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rgbClr val="90909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29"/>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5" name="Google Shape;15;p29"/>
          <p:cNvPicPr preferRelativeResize="0"/>
          <p:nvPr/>
        </p:nvPicPr>
        <p:blipFill rotWithShape="1">
          <a:blip r:embed="rId18">
            <a:alphaModFix/>
          </a:blip>
          <a:srcRect/>
          <a:stretch/>
        </p:blipFill>
        <p:spPr>
          <a:xfrm>
            <a:off x="394488" y="6155667"/>
            <a:ext cx="1274827" cy="456927"/>
          </a:xfrm>
          <a:prstGeom prst="rect">
            <a:avLst/>
          </a:prstGeom>
          <a:noFill/>
          <a:ln>
            <a:noFill/>
          </a:ln>
        </p:spPr>
      </p:pic>
      <p:pic>
        <p:nvPicPr>
          <p:cNvPr id="16" name="Google Shape;16;p29"/>
          <p:cNvPicPr preferRelativeResize="0"/>
          <p:nvPr/>
        </p:nvPicPr>
        <p:blipFill rotWithShape="1">
          <a:blip r:embed="rId19">
            <a:alphaModFix/>
          </a:blip>
          <a:srcRect/>
          <a:stretch/>
        </p:blipFill>
        <p:spPr>
          <a:xfrm>
            <a:off x="10789920" y="6400800"/>
            <a:ext cx="923544" cy="17613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672">
          <p15:clr>
            <a:srgbClr val="F26B43"/>
          </p15:clr>
        </p15:guide>
        <p15:guide id="2" pos="3840">
          <p15:clr>
            <a:srgbClr val="F26B43"/>
          </p15:clr>
        </p15:guide>
        <p15:guide id="3" orient="horz" pos="936">
          <p15:clr>
            <a:srgbClr val="F26B43"/>
          </p15:clr>
        </p15:guide>
        <p15:guide id="4" orient="horz" pos="2160">
          <p15:clr>
            <a:srgbClr val="F26B43"/>
          </p15:clr>
        </p15:guide>
        <p15:guide id="5" orient="horz" pos="984">
          <p15:clr>
            <a:srgbClr val="F26B43"/>
          </p15:clr>
        </p15:guide>
        <p15:guide id="6" orient="horz" pos="3744">
          <p15:clr>
            <a:srgbClr val="F26B43"/>
          </p15:clr>
        </p15:guide>
        <p15:guide id="7" orient="horz" pos="1128">
          <p15:clr>
            <a:srgbClr val="F26B43"/>
          </p15:clr>
        </p15:guide>
        <p15:guide id="8" pos="7440">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
          <p:cNvSpPr txBox="1">
            <a:spLocks noGrp="1"/>
          </p:cNvSpPr>
          <p:nvPr>
            <p:ph type="ctrTitle"/>
          </p:nvPr>
        </p:nvSpPr>
        <p:spPr>
          <a:xfrm>
            <a:off x="403122" y="731583"/>
            <a:ext cx="9144000" cy="2151843"/>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lt1"/>
              </a:buClr>
              <a:buSzPts val="5400"/>
              <a:buFont typeface="Arial"/>
              <a:buNone/>
            </a:pPr>
            <a:br>
              <a:rPr lang="en-US" sz="5400">
                <a:latin typeface="Arial"/>
                <a:ea typeface="Arial"/>
                <a:cs typeface="Arial"/>
                <a:sym typeface="Arial"/>
              </a:rPr>
            </a:br>
            <a:endParaRPr sz="5400"/>
          </a:p>
        </p:txBody>
      </p:sp>
      <p:sp>
        <p:nvSpPr>
          <p:cNvPr id="148" name="Google Shape;148;p1"/>
          <p:cNvSpPr txBox="1">
            <a:spLocks noGrp="1"/>
          </p:cNvSpPr>
          <p:nvPr>
            <p:ph type="subTitle" idx="1"/>
          </p:nvPr>
        </p:nvSpPr>
        <p:spPr>
          <a:xfrm>
            <a:off x="39328" y="924231"/>
            <a:ext cx="10196053" cy="5407741"/>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lt1"/>
              </a:buClr>
              <a:buSzPts val="3800"/>
              <a:buNone/>
            </a:pPr>
            <a:r>
              <a:rPr lang="en-US" sz="3200">
                <a:latin typeface="Calibri"/>
                <a:ea typeface="Calibri"/>
                <a:cs typeface="Calibri"/>
                <a:sym typeface="Calibri"/>
              </a:rPr>
              <a:t>MSA 8600 Deep Learning</a:t>
            </a:r>
            <a:r>
              <a:rPr lang="en-US" sz="1400">
                <a:latin typeface="Calibri"/>
                <a:ea typeface="Calibri"/>
                <a:cs typeface="Calibri"/>
                <a:sym typeface="Calibri"/>
              </a:rPr>
              <a:t>  </a:t>
            </a:r>
            <a:r>
              <a:rPr lang="en-US" sz="3200">
                <a:latin typeface="Calibri"/>
                <a:ea typeface="Calibri"/>
                <a:cs typeface="Calibri"/>
                <a:sym typeface="Calibri"/>
              </a:rPr>
              <a:t>Final Project Spring 2023</a:t>
            </a:r>
            <a:endParaRPr/>
          </a:p>
          <a:p>
            <a:pPr marL="0" lvl="0" indent="0" algn="l" rtl="0">
              <a:lnSpc>
                <a:spcPct val="150000"/>
              </a:lnSpc>
              <a:spcBef>
                <a:spcPts val="1800"/>
              </a:spcBef>
              <a:spcAft>
                <a:spcPts val="0"/>
              </a:spcAft>
              <a:buClr>
                <a:schemeClr val="lt1"/>
              </a:buClr>
              <a:buSzPts val="3420"/>
              <a:buNone/>
            </a:pPr>
            <a:r>
              <a:rPr lang="en-US" sz="3200">
                <a:latin typeface="Calibri"/>
                <a:ea typeface="Calibri"/>
                <a:cs typeface="Calibri"/>
                <a:sym typeface="Calibri"/>
              </a:rPr>
              <a:t>Anesia McCarthy</a:t>
            </a:r>
            <a:endParaRPr/>
          </a:p>
          <a:p>
            <a:pPr marL="0" lvl="0" indent="0" algn="l" rtl="0">
              <a:lnSpc>
                <a:spcPct val="150000"/>
              </a:lnSpc>
              <a:spcBef>
                <a:spcPts val="1800"/>
              </a:spcBef>
              <a:spcAft>
                <a:spcPts val="0"/>
              </a:spcAft>
              <a:buClr>
                <a:schemeClr val="lt1"/>
              </a:buClr>
              <a:buSzPts val="3420"/>
              <a:buNone/>
            </a:pPr>
            <a:r>
              <a:rPr lang="en-US" sz="3200">
                <a:latin typeface="Calibri"/>
                <a:ea typeface="Calibri"/>
                <a:cs typeface="Calibri"/>
                <a:sym typeface="Calibri"/>
              </a:rPr>
              <a:t>Jibi Jacob</a:t>
            </a:r>
            <a:endParaRPr/>
          </a:p>
          <a:p>
            <a:pPr marL="0" lvl="0" indent="0" algn="l" rtl="0">
              <a:lnSpc>
                <a:spcPct val="150000"/>
              </a:lnSpc>
              <a:spcBef>
                <a:spcPts val="1800"/>
              </a:spcBef>
              <a:spcAft>
                <a:spcPts val="0"/>
              </a:spcAft>
              <a:buClr>
                <a:schemeClr val="lt1"/>
              </a:buClr>
              <a:buSzPts val="3420"/>
              <a:buNone/>
            </a:pPr>
            <a:r>
              <a:rPr lang="en-US" sz="3200">
                <a:latin typeface="Calibri"/>
                <a:ea typeface="Calibri"/>
                <a:cs typeface="Calibri"/>
                <a:sym typeface="Calibri"/>
              </a:rPr>
              <a:t>Shreyashi Mukhopadhyay</a:t>
            </a:r>
            <a:endParaRPr/>
          </a:p>
          <a:p>
            <a:pPr marL="0" lvl="0" indent="0" algn="l" rtl="0">
              <a:lnSpc>
                <a:spcPct val="150000"/>
              </a:lnSpc>
              <a:spcBef>
                <a:spcPts val="1800"/>
              </a:spcBef>
              <a:spcAft>
                <a:spcPts val="0"/>
              </a:spcAft>
              <a:buClr>
                <a:schemeClr val="lt1"/>
              </a:buClr>
              <a:buSzPts val="3420"/>
              <a:buNone/>
            </a:pPr>
            <a:r>
              <a:rPr lang="en-US" sz="3200">
                <a:latin typeface="Calibri"/>
                <a:ea typeface="Calibri"/>
                <a:cs typeface="Calibri"/>
                <a:sym typeface="Calibri"/>
              </a:rPr>
              <a:t>Swathy Raja</a:t>
            </a:r>
            <a:endParaRPr/>
          </a:p>
          <a:p>
            <a:pPr marL="0" lvl="0" indent="0" algn="l" rtl="0">
              <a:lnSpc>
                <a:spcPct val="150000"/>
              </a:lnSpc>
              <a:spcBef>
                <a:spcPts val="1800"/>
              </a:spcBef>
              <a:spcAft>
                <a:spcPts val="0"/>
              </a:spcAft>
              <a:buClr>
                <a:schemeClr val="lt1"/>
              </a:buClr>
              <a:buSzPts val="3420"/>
              <a:buNone/>
            </a:pPr>
            <a:endParaRPr sz="3200">
              <a:latin typeface="Calibri"/>
              <a:ea typeface="Calibri"/>
              <a:cs typeface="Calibri"/>
              <a:sym typeface="Calibri"/>
            </a:endParaRPr>
          </a:p>
          <a:p>
            <a:pPr marL="0" lvl="0" indent="0" algn="l" rtl="0">
              <a:lnSpc>
                <a:spcPct val="150000"/>
              </a:lnSpc>
              <a:spcBef>
                <a:spcPts val="1800"/>
              </a:spcBef>
              <a:spcAft>
                <a:spcPts val="0"/>
              </a:spcAft>
              <a:buClr>
                <a:schemeClr val="lt1"/>
              </a:buClr>
              <a:buSzPts val="3420"/>
              <a:buNone/>
            </a:pPr>
            <a:endParaRPr sz="1100">
              <a:latin typeface="Calibri"/>
              <a:ea typeface="Calibri"/>
              <a:cs typeface="Calibri"/>
              <a:sym typeface="Calibri"/>
            </a:endParaRPr>
          </a:p>
          <a:p>
            <a:pPr marL="0" lvl="0" indent="0" algn="l" rtl="0">
              <a:lnSpc>
                <a:spcPct val="100000"/>
              </a:lnSpc>
              <a:spcBef>
                <a:spcPts val="1800"/>
              </a:spcBef>
              <a:spcAft>
                <a:spcPts val="0"/>
              </a:spcAft>
              <a:buClr>
                <a:schemeClr val="lt1"/>
              </a:buClr>
              <a:buSzPts val="1045"/>
              <a:buNone/>
            </a:pPr>
            <a:endParaRPr sz="1100"/>
          </a:p>
          <a:p>
            <a:pPr marL="0" lvl="0" indent="0" algn="l" rtl="0">
              <a:lnSpc>
                <a:spcPct val="100000"/>
              </a:lnSpc>
              <a:spcBef>
                <a:spcPts val="1800"/>
              </a:spcBef>
              <a:spcAft>
                <a:spcPts val="0"/>
              </a:spcAft>
              <a:buClr>
                <a:schemeClr val="lt1"/>
              </a:buClr>
              <a:buSzPts val="1045"/>
              <a:buNone/>
            </a:pPr>
            <a:endParaRPr sz="1100"/>
          </a:p>
          <a:p>
            <a:pPr marL="0" lvl="0" indent="0" algn="l" rtl="0">
              <a:lnSpc>
                <a:spcPct val="100000"/>
              </a:lnSpc>
              <a:spcBef>
                <a:spcPts val="1800"/>
              </a:spcBef>
              <a:spcAft>
                <a:spcPts val="0"/>
              </a:spcAft>
              <a:buClr>
                <a:schemeClr val="lt1"/>
              </a:buClr>
              <a:buSzPts val="1045"/>
              <a:buNone/>
            </a:pPr>
            <a:endParaRPr sz="1100"/>
          </a:p>
          <a:p>
            <a:pPr marL="0" lvl="0" indent="0" algn="l" rtl="0">
              <a:lnSpc>
                <a:spcPct val="100000"/>
              </a:lnSpc>
              <a:spcBef>
                <a:spcPts val="1800"/>
              </a:spcBef>
              <a:spcAft>
                <a:spcPts val="0"/>
              </a:spcAft>
              <a:buClr>
                <a:schemeClr val="lt1"/>
              </a:buClr>
              <a:buSzPts val="1045"/>
              <a:buNone/>
            </a:pPr>
            <a:endParaRPr sz="1100"/>
          </a:p>
          <a:p>
            <a:pPr marL="0" lvl="0" indent="0" algn="l" rtl="0">
              <a:lnSpc>
                <a:spcPct val="100000"/>
              </a:lnSpc>
              <a:spcBef>
                <a:spcPts val="1800"/>
              </a:spcBef>
              <a:spcAft>
                <a:spcPts val="0"/>
              </a:spcAft>
              <a:buClr>
                <a:schemeClr val="lt1"/>
              </a:buClr>
              <a:buSzPts val="1045"/>
              <a:buNone/>
            </a:pPr>
            <a:endParaRPr sz="1100"/>
          </a:p>
          <a:p>
            <a:pPr marL="0" lvl="0" indent="0" algn="l" rtl="0">
              <a:lnSpc>
                <a:spcPct val="100000"/>
              </a:lnSpc>
              <a:spcBef>
                <a:spcPts val="1800"/>
              </a:spcBef>
              <a:spcAft>
                <a:spcPts val="0"/>
              </a:spcAft>
              <a:buClr>
                <a:schemeClr val="lt1"/>
              </a:buClr>
              <a:buSzPts val="1045"/>
              <a:buNone/>
            </a:pPr>
            <a:endParaRPr sz="1100">
              <a:latin typeface="Arial"/>
              <a:ea typeface="Arial"/>
              <a:cs typeface="Arial"/>
              <a:sym typeface="Arial"/>
            </a:endParaRPr>
          </a:p>
        </p:txBody>
      </p:sp>
      <p:sp>
        <p:nvSpPr>
          <p:cNvPr id="149" name="Google Shape;149;p1"/>
          <p:cNvSpPr txBox="1">
            <a:spLocks noGrp="1"/>
          </p:cNvSpPr>
          <p:nvPr>
            <p:ph type="sldNum" idx="12"/>
          </p:nvPr>
        </p:nvSpPr>
        <p:spPr>
          <a:xfrm>
            <a:off x="8610600" y="755096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0"/>
          <p:cNvSpPr txBox="1">
            <a:spLocks noGrp="1"/>
          </p:cNvSpPr>
          <p:nvPr>
            <p:ph type="title"/>
          </p:nvPr>
        </p:nvSpPr>
        <p:spPr>
          <a:xfrm>
            <a:off x="0" y="519773"/>
            <a:ext cx="12192000" cy="443198"/>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dk2"/>
              </a:buClr>
              <a:buSzPts val="1800"/>
              <a:buFont typeface="Arial"/>
              <a:buNone/>
            </a:pPr>
            <a:r>
              <a:rPr lang="en-US" sz="3200"/>
              <a:t>  LSTM Architecture for Stock price prediction</a:t>
            </a:r>
            <a:endParaRPr sz="3200"/>
          </a:p>
        </p:txBody>
      </p:sp>
      <p:sp>
        <p:nvSpPr>
          <p:cNvPr id="245" name="Google Shape;245;p10"/>
          <p:cNvSpPr txBox="1"/>
          <p:nvPr/>
        </p:nvSpPr>
        <p:spPr>
          <a:xfrm>
            <a:off x="241526" y="5257800"/>
            <a:ext cx="50489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Many - Many relationship</a:t>
            </a:r>
            <a:endParaRPr sz="1400" b="0" i="0" u="none" strike="noStrike" cap="none">
              <a:solidFill>
                <a:srgbClr val="000000"/>
              </a:solidFill>
              <a:latin typeface="Calibri"/>
              <a:ea typeface="Calibri"/>
              <a:cs typeface="Calibri"/>
              <a:sym typeface="Calibri"/>
            </a:endParaRPr>
          </a:p>
        </p:txBody>
      </p:sp>
      <p:sp>
        <p:nvSpPr>
          <p:cNvPr id="246" name="Google Shape;246;p10"/>
          <p:cNvSpPr txBox="1"/>
          <p:nvPr/>
        </p:nvSpPr>
        <p:spPr>
          <a:xfrm>
            <a:off x="3423557" y="5408748"/>
            <a:ext cx="6106884"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92929"/>
                </a:solidFill>
                <a:latin typeface="Calibri"/>
                <a:ea typeface="Calibri"/>
                <a:cs typeface="Calibri"/>
                <a:sym typeface="Calibri"/>
              </a:rPr>
              <a:t>The three dimensions are:</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292929"/>
              </a:buClr>
              <a:buSzPts val="1800"/>
              <a:buFont typeface="Arial"/>
              <a:buChar char="•"/>
            </a:pPr>
            <a:r>
              <a:rPr lang="en-US" sz="1800" b="1" i="0" u="none" strike="noStrike" cap="none">
                <a:solidFill>
                  <a:srgbClr val="292929"/>
                </a:solidFill>
                <a:latin typeface="Calibri"/>
                <a:ea typeface="Calibri"/>
                <a:cs typeface="Calibri"/>
                <a:sym typeface="Calibri"/>
              </a:rPr>
              <a:t>Tensor:</a:t>
            </a:r>
            <a:r>
              <a:rPr lang="en-US" sz="1800" b="0" i="0" u="none" strike="noStrike" cap="none">
                <a:solidFill>
                  <a:srgbClr val="292929"/>
                </a:solidFill>
                <a:latin typeface="Calibri"/>
                <a:ea typeface="Calibri"/>
                <a:cs typeface="Calibri"/>
                <a:sym typeface="Calibri"/>
              </a:rPr>
              <a:t> One tensor is a vector that enters the model</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292929"/>
              </a:buClr>
              <a:buSzPts val="1800"/>
              <a:buFont typeface="Arial"/>
              <a:buChar char="•"/>
            </a:pPr>
            <a:r>
              <a:rPr lang="en-US" sz="1800" b="1" i="0" u="none" strike="noStrike" cap="none">
                <a:solidFill>
                  <a:srgbClr val="292929"/>
                </a:solidFill>
                <a:latin typeface="Calibri"/>
                <a:ea typeface="Calibri"/>
                <a:cs typeface="Calibri"/>
                <a:sym typeface="Calibri"/>
              </a:rPr>
              <a:t>Time Step:</a:t>
            </a:r>
            <a:r>
              <a:rPr lang="en-US" sz="1800" b="0" i="0" u="none" strike="noStrike" cap="none">
                <a:solidFill>
                  <a:srgbClr val="292929"/>
                </a:solidFill>
                <a:latin typeface="Calibri"/>
                <a:ea typeface="Calibri"/>
                <a:cs typeface="Calibri"/>
                <a:sym typeface="Calibri"/>
              </a:rPr>
              <a:t> One-time step is one observation in the tensor.</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292929"/>
              </a:buClr>
              <a:buSzPts val="1800"/>
              <a:buFont typeface="Arial"/>
              <a:buChar char="•"/>
            </a:pPr>
            <a:r>
              <a:rPr lang="en-US" sz="1800" b="1" i="0" u="none" strike="noStrike" cap="none">
                <a:solidFill>
                  <a:srgbClr val="292929"/>
                </a:solidFill>
                <a:latin typeface="Calibri"/>
                <a:ea typeface="Calibri"/>
                <a:cs typeface="Calibri"/>
                <a:sym typeface="Calibri"/>
              </a:rPr>
              <a:t>Feature:</a:t>
            </a:r>
            <a:r>
              <a:rPr lang="en-US" sz="1800" b="0" i="0" u="none" strike="noStrike" cap="none">
                <a:solidFill>
                  <a:srgbClr val="292929"/>
                </a:solidFill>
                <a:latin typeface="Calibri"/>
                <a:ea typeface="Calibri"/>
                <a:cs typeface="Calibri"/>
                <a:sym typeface="Calibri"/>
              </a:rPr>
              <a:t> One feature is one observation at a time step.</a:t>
            </a:r>
            <a:endParaRPr sz="1400" b="0" i="0" u="none" strike="noStrike" cap="none">
              <a:solidFill>
                <a:srgbClr val="000000"/>
              </a:solidFill>
              <a:latin typeface="Calibri"/>
              <a:ea typeface="Calibri"/>
              <a:cs typeface="Calibri"/>
              <a:sym typeface="Calibri"/>
            </a:endParaRPr>
          </a:p>
        </p:txBody>
      </p:sp>
      <p:pic>
        <p:nvPicPr>
          <p:cNvPr id="247" name="Google Shape;247;p10"/>
          <p:cNvPicPr preferRelativeResize="0"/>
          <p:nvPr/>
        </p:nvPicPr>
        <p:blipFill rotWithShape="1">
          <a:blip r:embed="rId3">
            <a:alphaModFix/>
          </a:blip>
          <a:srcRect/>
          <a:stretch/>
        </p:blipFill>
        <p:spPr>
          <a:xfrm>
            <a:off x="5368400" y="1840813"/>
            <a:ext cx="6605676" cy="3176350"/>
          </a:xfrm>
          <a:prstGeom prst="rect">
            <a:avLst/>
          </a:prstGeom>
          <a:noFill/>
          <a:ln>
            <a:noFill/>
          </a:ln>
        </p:spPr>
      </p:pic>
      <p:pic>
        <p:nvPicPr>
          <p:cNvPr id="248" name="Google Shape;248;p10"/>
          <p:cNvPicPr preferRelativeResize="0"/>
          <p:nvPr/>
        </p:nvPicPr>
        <p:blipFill rotWithShape="1">
          <a:blip r:embed="rId4">
            <a:alphaModFix/>
          </a:blip>
          <a:srcRect/>
          <a:stretch/>
        </p:blipFill>
        <p:spPr>
          <a:xfrm>
            <a:off x="1" y="2407421"/>
            <a:ext cx="5281525" cy="2043169"/>
          </a:xfrm>
          <a:prstGeom prst="rect">
            <a:avLst/>
          </a:prstGeom>
          <a:noFill/>
          <a:ln>
            <a:noFill/>
          </a:ln>
        </p:spPr>
      </p:pic>
      <p:sp>
        <p:nvSpPr>
          <p:cNvPr id="249" name="Google Shape;249;p10"/>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9"/>
          <p:cNvSpPr txBox="1">
            <a:spLocks noGrp="1"/>
          </p:cNvSpPr>
          <p:nvPr>
            <p:ph type="title"/>
          </p:nvPr>
        </p:nvSpPr>
        <p:spPr>
          <a:xfrm>
            <a:off x="7374" y="182472"/>
            <a:ext cx="8654845" cy="387798"/>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dk2"/>
              </a:buClr>
              <a:buSzPts val="1800"/>
              <a:buFont typeface="Arial"/>
              <a:buNone/>
            </a:pPr>
            <a:r>
              <a:rPr lang="en-US" sz="2800"/>
              <a:t>Data Preprocessing</a:t>
            </a:r>
            <a:endParaRPr/>
          </a:p>
        </p:txBody>
      </p:sp>
      <p:sp>
        <p:nvSpPr>
          <p:cNvPr id="255" name="Google Shape;255;p9"/>
          <p:cNvSpPr txBox="1"/>
          <p:nvPr/>
        </p:nvSpPr>
        <p:spPr>
          <a:xfrm>
            <a:off x="98322" y="821440"/>
            <a:ext cx="1406013" cy="307777"/>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Original Data</a:t>
            </a:r>
            <a:endParaRPr sz="1400" b="1" i="0" u="none" strike="noStrike" cap="none">
              <a:solidFill>
                <a:schemeClr val="dk1"/>
              </a:solidFill>
              <a:latin typeface="Arial"/>
              <a:ea typeface="Arial"/>
              <a:cs typeface="Arial"/>
              <a:sym typeface="Arial"/>
            </a:endParaRPr>
          </a:p>
        </p:txBody>
      </p:sp>
      <p:graphicFrame>
        <p:nvGraphicFramePr>
          <p:cNvPr id="256" name="Google Shape;256;p9"/>
          <p:cNvGraphicFramePr/>
          <p:nvPr/>
        </p:nvGraphicFramePr>
        <p:xfrm>
          <a:off x="1452718" y="3119746"/>
          <a:ext cx="2942300" cy="1335200"/>
        </p:xfrm>
        <a:graphic>
          <a:graphicData uri="http://schemas.openxmlformats.org/drawingml/2006/table">
            <a:tbl>
              <a:tblPr>
                <a:noFill/>
                <a:tableStyleId>{D4BE0E38-B07A-48C1-A908-500277E4B67E}</a:tableStyleId>
              </a:tblPr>
              <a:tblGrid>
                <a:gridCol w="1471150">
                  <a:extLst>
                    <a:ext uri="{9D8B030D-6E8A-4147-A177-3AD203B41FA5}">
                      <a16:colId xmlns:a16="http://schemas.microsoft.com/office/drawing/2014/main" val="20000"/>
                    </a:ext>
                  </a:extLst>
                </a:gridCol>
                <a:gridCol w="1471150">
                  <a:extLst>
                    <a:ext uri="{9D8B030D-6E8A-4147-A177-3AD203B41FA5}">
                      <a16:colId xmlns:a16="http://schemas.microsoft.com/office/drawing/2014/main" val="20001"/>
                    </a:ext>
                  </a:extLst>
                </a:gridCol>
              </a:tblGrid>
              <a:tr h="333800">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Date</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Close</a:t>
                      </a:r>
                      <a:endParaRPr/>
                    </a:p>
                  </a:txBody>
                  <a:tcPr marL="7625" marR="7625" marT="7625" marB="0" anchor="ctr"/>
                </a:tc>
                <a:extLst>
                  <a:ext uri="{0D108BD9-81ED-4DB2-BD59-A6C34878D82A}">
                    <a16:rowId xmlns:a16="http://schemas.microsoft.com/office/drawing/2014/main" val="10000"/>
                  </a:ext>
                </a:extLst>
              </a:tr>
              <a:tr h="333800">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1/2/2013</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27.62</a:t>
                      </a:r>
                      <a:endParaRPr/>
                    </a:p>
                  </a:txBody>
                  <a:tcPr marL="7625" marR="7625" marT="7625" marB="0" anchor="ctr"/>
                </a:tc>
                <a:extLst>
                  <a:ext uri="{0D108BD9-81ED-4DB2-BD59-A6C34878D82A}">
                    <a16:rowId xmlns:a16="http://schemas.microsoft.com/office/drawing/2014/main" val="10001"/>
                  </a:ext>
                </a:extLst>
              </a:tr>
              <a:tr h="333800">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1/3/2013</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27.25</a:t>
                      </a:r>
                      <a:endParaRPr/>
                    </a:p>
                  </a:txBody>
                  <a:tcPr marL="7625" marR="7625" marT="7625" marB="0" anchor="ctr"/>
                </a:tc>
                <a:extLst>
                  <a:ext uri="{0D108BD9-81ED-4DB2-BD59-A6C34878D82A}">
                    <a16:rowId xmlns:a16="http://schemas.microsoft.com/office/drawing/2014/main" val="10002"/>
                  </a:ext>
                </a:extLst>
              </a:tr>
              <a:tr h="333800">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1/4/2013</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26.74</a:t>
                      </a:r>
                      <a:endParaRPr/>
                    </a:p>
                  </a:txBody>
                  <a:tcPr marL="7625" marR="7625" marT="7625" marB="0" anchor="ctr"/>
                </a:tc>
                <a:extLst>
                  <a:ext uri="{0D108BD9-81ED-4DB2-BD59-A6C34878D82A}">
                    <a16:rowId xmlns:a16="http://schemas.microsoft.com/office/drawing/2014/main" val="10003"/>
                  </a:ext>
                </a:extLst>
              </a:tr>
            </a:tbl>
          </a:graphicData>
        </a:graphic>
      </p:graphicFrame>
      <p:sp>
        <p:nvSpPr>
          <p:cNvPr id="257" name="Google Shape;257;p9"/>
          <p:cNvSpPr/>
          <p:nvPr/>
        </p:nvSpPr>
        <p:spPr>
          <a:xfrm>
            <a:off x="1847237" y="2596616"/>
            <a:ext cx="294968" cy="412454"/>
          </a:xfrm>
          <a:prstGeom prst="downArrow">
            <a:avLst>
              <a:gd name="adj1" fmla="val 50000"/>
              <a:gd name="adj2" fmla="val 50000"/>
            </a:avLst>
          </a:prstGeom>
          <a:solidFill>
            <a:schemeClr val="accent1"/>
          </a:solidFill>
          <a:ln w="12700" cap="flat" cmpd="sng">
            <a:solidFill>
              <a:srgbClr val="0029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8" name="Google Shape;258;p9"/>
          <p:cNvSpPr txBox="1"/>
          <p:nvPr/>
        </p:nvSpPr>
        <p:spPr>
          <a:xfrm>
            <a:off x="2330243" y="2562991"/>
            <a:ext cx="2231923" cy="369291"/>
          </a:xfrm>
          <a:prstGeom prst="rect">
            <a:avLst/>
          </a:prstGeom>
          <a:solidFill>
            <a:srgbClr val="D6D6DA"/>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Filter on Close price</a:t>
            </a:r>
            <a:endParaRPr sz="1400" b="1" i="0" u="none" strike="noStrike" cap="none">
              <a:solidFill>
                <a:srgbClr val="000000"/>
              </a:solidFill>
              <a:latin typeface="Calibri"/>
              <a:ea typeface="Calibri"/>
              <a:cs typeface="Calibri"/>
              <a:sym typeface="Calibri"/>
            </a:endParaRPr>
          </a:p>
        </p:txBody>
      </p:sp>
      <p:graphicFrame>
        <p:nvGraphicFramePr>
          <p:cNvPr id="259" name="Google Shape;259;p9"/>
          <p:cNvGraphicFramePr/>
          <p:nvPr/>
        </p:nvGraphicFramePr>
        <p:xfrm>
          <a:off x="1590370" y="884899"/>
          <a:ext cx="8308200" cy="1524675"/>
        </p:xfrm>
        <a:graphic>
          <a:graphicData uri="http://schemas.openxmlformats.org/drawingml/2006/table">
            <a:tbl>
              <a:tblPr>
                <a:noFill/>
                <a:tableStyleId>{D4BE0E38-B07A-48C1-A908-500277E4B67E}</a:tableStyleId>
              </a:tblPr>
              <a:tblGrid>
                <a:gridCol w="1084625">
                  <a:extLst>
                    <a:ext uri="{9D8B030D-6E8A-4147-A177-3AD203B41FA5}">
                      <a16:colId xmlns:a16="http://schemas.microsoft.com/office/drawing/2014/main" val="20000"/>
                    </a:ext>
                  </a:extLst>
                </a:gridCol>
                <a:gridCol w="1214775">
                  <a:extLst>
                    <a:ext uri="{9D8B030D-6E8A-4147-A177-3AD203B41FA5}">
                      <a16:colId xmlns:a16="http://schemas.microsoft.com/office/drawing/2014/main" val="20001"/>
                    </a:ext>
                  </a:extLst>
                </a:gridCol>
                <a:gridCol w="1214775">
                  <a:extLst>
                    <a:ext uri="{9D8B030D-6E8A-4147-A177-3AD203B41FA5}">
                      <a16:colId xmlns:a16="http://schemas.microsoft.com/office/drawing/2014/main" val="20002"/>
                    </a:ext>
                  </a:extLst>
                </a:gridCol>
                <a:gridCol w="1214775">
                  <a:extLst>
                    <a:ext uri="{9D8B030D-6E8A-4147-A177-3AD203B41FA5}">
                      <a16:colId xmlns:a16="http://schemas.microsoft.com/office/drawing/2014/main" val="20003"/>
                    </a:ext>
                  </a:extLst>
                </a:gridCol>
                <a:gridCol w="1214775">
                  <a:extLst>
                    <a:ext uri="{9D8B030D-6E8A-4147-A177-3AD203B41FA5}">
                      <a16:colId xmlns:a16="http://schemas.microsoft.com/office/drawing/2014/main" val="20004"/>
                    </a:ext>
                  </a:extLst>
                </a:gridCol>
                <a:gridCol w="1214775">
                  <a:extLst>
                    <a:ext uri="{9D8B030D-6E8A-4147-A177-3AD203B41FA5}">
                      <a16:colId xmlns:a16="http://schemas.microsoft.com/office/drawing/2014/main" val="20005"/>
                    </a:ext>
                  </a:extLst>
                </a:gridCol>
                <a:gridCol w="1149700">
                  <a:extLst>
                    <a:ext uri="{9D8B030D-6E8A-4147-A177-3AD203B41FA5}">
                      <a16:colId xmlns:a16="http://schemas.microsoft.com/office/drawing/2014/main" val="20006"/>
                    </a:ext>
                  </a:extLst>
                </a:gridCol>
              </a:tblGrid>
              <a:tr h="599025">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Date</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Open</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High</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Low</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Close</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Adj Close</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Volume</a:t>
                      </a:r>
                      <a:endParaRPr/>
                    </a:p>
                  </a:txBody>
                  <a:tcPr marL="7625" marR="7625" marT="7625" marB="0" anchor="ctr"/>
                </a:tc>
                <a:extLst>
                  <a:ext uri="{0D108BD9-81ED-4DB2-BD59-A6C34878D82A}">
                    <a16:rowId xmlns:a16="http://schemas.microsoft.com/office/drawing/2014/main" val="10000"/>
                  </a:ext>
                </a:extLst>
              </a:tr>
              <a:tr h="308550">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1/2/2013</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27.25</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27.73</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27.15</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27.62</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22.71778</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52899300</a:t>
                      </a:r>
                      <a:endParaRPr/>
                    </a:p>
                  </a:txBody>
                  <a:tcPr marL="7625" marR="7625" marT="7625" marB="0" anchor="ctr"/>
                </a:tc>
                <a:extLst>
                  <a:ext uri="{0D108BD9-81ED-4DB2-BD59-A6C34878D82A}">
                    <a16:rowId xmlns:a16="http://schemas.microsoft.com/office/drawing/2014/main" val="10001"/>
                  </a:ext>
                </a:extLst>
              </a:tr>
              <a:tr h="308550">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1/3/2013</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27.63</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27.65</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27.16</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27.25</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22.41346</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48294400</a:t>
                      </a:r>
                      <a:endParaRPr/>
                    </a:p>
                  </a:txBody>
                  <a:tcPr marL="7625" marR="7625" marT="7625" marB="0" anchor="ctr"/>
                </a:tc>
                <a:extLst>
                  <a:ext uri="{0D108BD9-81ED-4DB2-BD59-A6C34878D82A}">
                    <a16:rowId xmlns:a16="http://schemas.microsoft.com/office/drawing/2014/main" val="10002"/>
                  </a:ext>
                </a:extLst>
              </a:tr>
              <a:tr h="308550">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1/4/2013</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27.27</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27.34</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26.73</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26.74</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21.99397</a:t>
                      </a:r>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52521100</a:t>
                      </a:r>
                      <a:endParaRPr/>
                    </a:p>
                  </a:txBody>
                  <a:tcPr marL="7625" marR="7625" marT="7625" marB="0" anchor="ctr"/>
                </a:tc>
                <a:extLst>
                  <a:ext uri="{0D108BD9-81ED-4DB2-BD59-A6C34878D82A}">
                    <a16:rowId xmlns:a16="http://schemas.microsoft.com/office/drawing/2014/main" val="10003"/>
                  </a:ext>
                </a:extLst>
              </a:tr>
            </a:tbl>
          </a:graphicData>
        </a:graphic>
      </p:graphicFrame>
      <p:sp>
        <p:nvSpPr>
          <p:cNvPr id="260" name="Google Shape;260;p9"/>
          <p:cNvSpPr txBox="1"/>
          <p:nvPr/>
        </p:nvSpPr>
        <p:spPr>
          <a:xfrm>
            <a:off x="4923528" y="2775157"/>
            <a:ext cx="3657600" cy="15699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ourier New"/>
                <a:ea typeface="Courier New"/>
                <a:cs typeface="Courier New"/>
                <a:sym typeface="Courier New"/>
              </a:rPr>
              <a:t>Data length : 2579</a:t>
            </a:r>
            <a:endParaRPr sz="1600" b="1"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ourier New"/>
                <a:ea typeface="Courier New"/>
                <a:cs typeface="Courier New"/>
                <a:sym typeface="Courier New"/>
              </a:rPr>
              <a:t>Train Test Split: 80:20</a:t>
            </a:r>
            <a:endParaRPr sz="1600" b="1"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ourier New"/>
                <a:ea typeface="Courier New"/>
                <a:cs typeface="Courier New"/>
                <a:sym typeface="Courier New"/>
              </a:rPr>
              <a:t>Train data length : 2063</a:t>
            </a:r>
            <a:endParaRPr sz="1600" b="1"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ourier New"/>
                <a:ea typeface="Courier New"/>
                <a:cs typeface="Courier New"/>
                <a:sym typeface="Courier New"/>
              </a:rPr>
              <a:t>Validation data length : 516</a:t>
            </a:r>
            <a:endParaRPr/>
          </a:p>
          <a:p>
            <a:pPr marL="0" marR="0" lvl="0" indent="0" algn="l" rtl="0">
              <a:lnSpc>
                <a:spcPct val="100000"/>
              </a:lnSpc>
              <a:spcBef>
                <a:spcPts val="0"/>
              </a:spcBef>
              <a:spcAft>
                <a:spcPts val="0"/>
              </a:spcAft>
              <a:buClr>
                <a:srgbClr val="000000"/>
              </a:buClr>
              <a:buSzPts val="1600"/>
              <a:buFont typeface="Arial"/>
              <a:buNone/>
            </a:pPr>
            <a:r>
              <a:rPr lang="en-US" sz="1600" b="1">
                <a:solidFill>
                  <a:schemeClr val="dk1"/>
                </a:solidFill>
                <a:latin typeface="Courier New"/>
                <a:ea typeface="Courier New"/>
                <a:cs typeface="Courier New"/>
                <a:sym typeface="Courier New"/>
              </a:rPr>
              <a:t>Min-max Scaler ⇒ (0,1)</a:t>
            </a:r>
            <a:endParaRPr sz="1600" b="1"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ourier New"/>
                <a:ea typeface="Courier New"/>
                <a:cs typeface="Courier New"/>
                <a:sym typeface="Courier New"/>
              </a:rPr>
              <a:t>Time steps =60</a:t>
            </a:r>
            <a:endParaRPr sz="1600" b="1">
              <a:solidFill>
                <a:schemeClr val="dk1"/>
              </a:solidFill>
              <a:latin typeface="Courier New"/>
              <a:ea typeface="Courier New"/>
              <a:cs typeface="Courier New"/>
              <a:sym typeface="Courier New"/>
            </a:endParaRPr>
          </a:p>
        </p:txBody>
      </p:sp>
      <p:sp>
        <p:nvSpPr>
          <p:cNvPr id="261" name="Google Shape;261;p9"/>
          <p:cNvSpPr/>
          <p:nvPr/>
        </p:nvSpPr>
        <p:spPr>
          <a:xfrm>
            <a:off x="4530217" y="3765755"/>
            <a:ext cx="307254" cy="245806"/>
          </a:xfrm>
          <a:prstGeom prst="rightArrow">
            <a:avLst>
              <a:gd name="adj1" fmla="val 50000"/>
              <a:gd name="adj2" fmla="val 50000"/>
            </a:avLst>
          </a:prstGeom>
          <a:solidFill>
            <a:schemeClr val="accent1"/>
          </a:solidFill>
          <a:ln w="25400" cap="flat" cmpd="sng">
            <a:solidFill>
              <a:srgbClr val="0029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2" name="Google Shape;262;p9"/>
          <p:cNvSpPr/>
          <p:nvPr/>
        </p:nvSpPr>
        <p:spPr>
          <a:xfrm rot="5400000">
            <a:off x="5856315" y="4561729"/>
            <a:ext cx="355500" cy="244800"/>
          </a:xfrm>
          <a:prstGeom prst="rightArrow">
            <a:avLst>
              <a:gd name="adj1" fmla="val 50000"/>
              <a:gd name="adj2" fmla="val 50000"/>
            </a:avLst>
          </a:prstGeom>
          <a:solidFill>
            <a:schemeClr val="accent1"/>
          </a:solidFill>
          <a:ln w="25400" cap="flat" cmpd="sng">
            <a:solidFill>
              <a:srgbClr val="0029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3" name="Google Shape;263;p9"/>
          <p:cNvSpPr txBox="1"/>
          <p:nvPr/>
        </p:nvSpPr>
        <p:spPr>
          <a:xfrm>
            <a:off x="7757148" y="4710378"/>
            <a:ext cx="4080891" cy="1046400"/>
          </a:xfrm>
          <a:prstGeom prst="rect">
            <a:avLst/>
          </a:prstGeom>
          <a:solidFill>
            <a:srgbClr val="FFFFFF"/>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50"/>
              <a:buFont typeface="Arial"/>
              <a:buNone/>
            </a:pPr>
            <a:r>
              <a:rPr lang="en-US" sz="1550" b="1" i="0" u="none" strike="noStrike" cap="none">
                <a:solidFill>
                  <a:srgbClr val="212121"/>
                </a:solidFill>
                <a:highlight>
                  <a:srgbClr val="FFFFFF"/>
                </a:highlight>
                <a:latin typeface="Courier New"/>
                <a:ea typeface="Courier New"/>
                <a:cs typeface="Courier New"/>
                <a:sym typeface="Courier New"/>
              </a:rPr>
              <a:t>x_train.shape =  (2004, 60, 1)</a:t>
            </a:r>
            <a:endParaRPr sz="1550" b="1" i="0" u="none" strike="noStrike" cap="none">
              <a:solidFill>
                <a:srgbClr val="212121"/>
              </a:solidFill>
              <a:highlight>
                <a:srgbClr val="FFFFFF"/>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50"/>
              <a:buFont typeface="Arial"/>
              <a:buNone/>
            </a:pPr>
            <a:r>
              <a:rPr lang="en-US" sz="1550" b="1" i="0" u="none" strike="noStrike" cap="none">
                <a:solidFill>
                  <a:srgbClr val="212121"/>
                </a:solidFill>
                <a:highlight>
                  <a:srgbClr val="FFFFFF"/>
                </a:highlight>
                <a:latin typeface="Courier New"/>
                <a:ea typeface="Courier New"/>
                <a:cs typeface="Courier New"/>
                <a:sym typeface="Courier New"/>
              </a:rPr>
              <a:t>y_train.shape =  (2004,)</a:t>
            </a:r>
            <a:endParaRPr sz="1550" b="1" i="0" u="none" strike="noStrike" cap="none">
              <a:solidFill>
                <a:srgbClr val="212121"/>
              </a:solidFill>
              <a:highlight>
                <a:srgbClr val="FFFFFF"/>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50"/>
              <a:buFont typeface="Arial"/>
              <a:buNone/>
            </a:pPr>
            <a:r>
              <a:rPr lang="en-US" sz="1550" b="1" i="0" u="none" strike="noStrike" cap="none">
                <a:solidFill>
                  <a:srgbClr val="212121"/>
                </a:solidFill>
                <a:highlight>
                  <a:srgbClr val="FFFFFF"/>
                </a:highlight>
                <a:latin typeface="Courier New"/>
                <a:ea typeface="Courier New"/>
                <a:cs typeface="Courier New"/>
                <a:sym typeface="Courier New"/>
              </a:rPr>
              <a:t>x_test.shape =  (515, 60, 1)</a:t>
            </a:r>
            <a:endParaRPr sz="1550" b="1" i="0" u="none" strike="noStrike" cap="none">
              <a:solidFill>
                <a:srgbClr val="212121"/>
              </a:solidFill>
              <a:highlight>
                <a:srgbClr val="FFFFFF"/>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50"/>
              <a:buFont typeface="Arial"/>
              <a:buNone/>
            </a:pPr>
            <a:r>
              <a:rPr lang="en-US" sz="1550" b="1" i="0" u="none" strike="noStrike" cap="none">
                <a:solidFill>
                  <a:srgbClr val="212121"/>
                </a:solidFill>
                <a:highlight>
                  <a:srgbClr val="FFFFFF"/>
                </a:highlight>
                <a:latin typeface="Courier New"/>
                <a:ea typeface="Courier New"/>
                <a:cs typeface="Courier New"/>
                <a:sym typeface="Courier New"/>
              </a:rPr>
              <a:t>y_test.shape =  (515, 1)</a:t>
            </a:r>
            <a:endParaRPr sz="1550" b="1" i="0" u="none" strike="noStrike" cap="none">
              <a:solidFill>
                <a:srgbClr val="212121"/>
              </a:solidFill>
              <a:highlight>
                <a:srgbClr val="FFFFFF"/>
              </a:highlight>
              <a:latin typeface="Courier New"/>
              <a:ea typeface="Courier New"/>
              <a:cs typeface="Courier New"/>
              <a:sym typeface="Courier New"/>
            </a:endParaRPr>
          </a:p>
        </p:txBody>
      </p:sp>
      <p:sp>
        <p:nvSpPr>
          <p:cNvPr id="264" name="Google Shape;264;p9"/>
          <p:cNvSpPr txBox="1"/>
          <p:nvPr/>
        </p:nvSpPr>
        <p:spPr>
          <a:xfrm>
            <a:off x="4896451" y="4916130"/>
            <a:ext cx="2112600" cy="738900"/>
          </a:xfrm>
          <a:prstGeom prst="rect">
            <a:avLst/>
          </a:prstGeom>
          <a:solidFill>
            <a:srgbClr val="EBEDEE"/>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dk1"/>
                </a:solidFill>
                <a:latin typeface="Courier New"/>
                <a:ea typeface="Courier New"/>
                <a:cs typeface="Courier New"/>
                <a:sym typeface="Courier New"/>
              </a:rPr>
              <a:t>Convert data from a 2D array to 3D array</a:t>
            </a:r>
            <a:endParaRPr b="1"/>
          </a:p>
        </p:txBody>
      </p:sp>
      <p:sp>
        <p:nvSpPr>
          <p:cNvPr id="265" name="Google Shape;265;p9"/>
          <p:cNvSpPr/>
          <p:nvPr/>
        </p:nvSpPr>
        <p:spPr>
          <a:xfrm>
            <a:off x="7246374" y="5049487"/>
            <a:ext cx="344129" cy="259932"/>
          </a:xfrm>
          <a:prstGeom prst="rightArrow">
            <a:avLst>
              <a:gd name="adj1" fmla="val 50000"/>
              <a:gd name="adj2" fmla="val 50000"/>
            </a:avLst>
          </a:prstGeom>
          <a:solidFill>
            <a:schemeClr val="accent1"/>
          </a:solidFill>
          <a:ln w="25400" cap="flat" cmpd="sng">
            <a:solidFill>
              <a:srgbClr val="0029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6" name="Google Shape;266;p9"/>
          <p:cNvSpPr txBox="1"/>
          <p:nvPr/>
        </p:nvSpPr>
        <p:spPr>
          <a:xfrm>
            <a:off x="9028468" y="4171562"/>
            <a:ext cx="2170473" cy="307736"/>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Final Data Dimensions</a:t>
            </a:r>
            <a:endParaRPr sz="1400" b="1" i="0" u="none" strike="noStrike" cap="none">
              <a:solidFill>
                <a:schemeClr val="dk1"/>
              </a:solidFill>
              <a:latin typeface="Arial"/>
              <a:ea typeface="Arial"/>
              <a:cs typeface="Arial"/>
              <a:sym typeface="Arial"/>
            </a:endParaRPr>
          </a:p>
        </p:txBody>
      </p:sp>
      <p:sp>
        <p:nvSpPr>
          <p:cNvPr id="267" name="Google Shape;267;p9"/>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1"/>
          <p:cNvSpPr txBox="1">
            <a:spLocks noGrp="1"/>
          </p:cNvSpPr>
          <p:nvPr>
            <p:ph type="title"/>
          </p:nvPr>
        </p:nvSpPr>
        <p:spPr>
          <a:xfrm>
            <a:off x="381000" y="197641"/>
            <a:ext cx="11430000" cy="443198"/>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dk2"/>
              </a:buClr>
              <a:buSzPts val="3200"/>
              <a:buFont typeface="Arial"/>
              <a:buNone/>
            </a:pPr>
            <a:r>
              <a:rPr lang="en-US" sz="3200"/>
              <a:t>LSTM Model</a:t>
            </a:r>
            <a:endParaRPr/>
          </a:p>
        </p:txBody>
      </p:sp>
      <p:pic>
        <p:nvPicPr>
          <p:cNvPr id="273" name="Google Shape;273;p11"/>
          <p:cNvPicPr preferRelativeResize="0"/>
          <p:nvPr/>
        </p:nvPicPr>
        <p:blipFill rotWithShape="1">
          <a:blip r:embed="rId3">
            <a:alphaModFix/>
          </a:blip>
          <a:srcRect/>
          <a:stretch/>
        </p:blipFill>
        <p:spPr>
          <a:xfrm>
            <a:off x="255640" y="762148"/>
            <a:ext cx="2139594" cy="6027026"/>
          </a:xfrm>
          <a:prstGeom prst="rect">
            <a:avLst/>
          </a:prstGeom>
          <a:solidFill>
            <a:srgbClr val="FFFFFF"/>
          </a:solidFill>
          <a:ln>
            <a:noFill/>
          </a:ln>
        </p:spPr>
      </p:pic>
      <p:pic>
        <p:nvPicPr>
          <p:cNvPr id="274" name="Google Shape;274;p11"/>
          <p:cNvPicPr preferRelativeResize="0"/>
          <p:nvPr/>
        </p:nvPicPr>
        <p:blipFill rotWithShape="1">
          <a:blip r:embed="rId4">
            <a:alphaModFix/>
          </a:blip>
          <a:srcRect/>
          <a:stretch/>
        </p:blipFill>
        <p:spPr>
          <a:xfrm>
            <a:off x="6390968" y="3429000"/>
            <a:ext cx="5801032" cy="2342535"/>
          </a:xfrm>
          <a:prstGeom prst="rect">
            <a:avLst/>
          </a:prstGeom>
          <a:noFill/>
          <a:ln>
            <a:noFill/>
          </a:ln>
        </p:spPr>
      </p:pic>
      <p:pic>
        <p:nvPicPr>
          <p:cNvPr id="275" name="Google Shape;275;p11"/>
          <p:cNvPicPr preferRelativeResize="0"/>
          <p:nvPr/>
        </p:nvPicPr>
        <p:blipFill rotWithShape="1">
          <a:blip r:embed="rId5">
            <a:alphaModFix/>
          </a:blip>
          <a:srcRect/>
          <a:stretch/>
        </p:blipFill>
        <p:spPr>
          <a:xfrm>
            <a:off x="6390968" y="1"/>
            <a:ext cx="5801032" cy="3121831"/>
          </a:xfrm>
          <a:prstGeom prst="rect">
            <a:avLst/>
          </a:prstGeom>
          <a:noFill/>
          <a:ln>
            <a:noFill/>
          </a:ln>
        </p:spPr>
      </p:pic>
      <p:sp>
        <p:nvSpPr>
          <p:cNvPr id="276" name="Google Shape;276;p11"/>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12</a:t>
            </a:fld>
            <a:endParaRPr/>
          </a:p>
        </p:txBody>
      </p:sp>
      <p:sp>
        <p:nvSpPr>
          <p:cNvPr id="277" name="Google Shape;277;p11"/>
          <p:cNvSpPr txBox="1"/>
          <p:nvPr/>
        </p:nvSpPr>
        <p:spPr>
          <a:xfrm>
            <a:off x="3394801" y="2188650"/>
            <a:ext cx="2023500" cy="507900"/>
          </a:xfrm>
          <a:prstGeom prst="rect">
            <a:avLst/>
          </a:prstGeom>
          <a:solidFill>
            <a:srgbClr val="C9DAF8"/>
          </a:solidFill>
          <a:ln w="2857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2100" b="1">
                <a:solidFill>
                  <a:schemeClr val="dk1"/>
                </a:solidFill>
                <a:latin typeface="Calibri"/>
                <a:ea typeface="Calibri"/>
                <a:cs typeface="Calibri"/>
                <a:sym typeface="Calibri"/>
              </a:rPr>
              <a:t>R^2 = 0.923</a:t>
            </a:r>
            <a:endParaRPr sz="19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12" descr="Microsoft Unveils Redesigned Windows Logo : The Two-Way : NPR"/>
          <p:cNvPicPr preferRelativeResize="0"/>
          <p:nvPr/>
        </p:nvPicPr>
        <p:blipFill rotWithShape="1">
          <a:blip r:embed="rId3">
            <a:alphaModFix/>
          </a:blip>
          <a:srcRect/>
          <a:stretch/>
        </p:blipFill>
        <p:spPr>
          <a:xfrm>
            <a:off x="9920748" y="6225262"/>
            <a:ext cx="499755" cy="489615"/>
          </a:xfrm>
          <a:prstGeom prst="rect">
            <a:avLst/>
          </a:prstGeom>
          <a:noFill/>
          <a:ln>
            <a:noFill/>
          </a:ln>
        </p:spPr>
      </p:pic>
      <p:sp>
        <p:nvSpPr>
          <p:cNvPr id="283" name="Google Shape;283;p12"/>
          <p:cNvSpPr txBox="1">
            <a:spLocks noGrp="1"/>
          </p:cNvSpPr>
          <p:nvPr>
            <p:ph type="title"/>
          </p:nvPr>
        </p:nvSpPr>
        <p:spPr>
          <a:xfrm>
            <a:off x="223684" y="131197"/>
            <a:ext cx="11430000" cy="49859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2"/>
              </a:buClr>
              <a:buSzPts val="3200"/>
              <a:buFont typeface="Arial"/>
              <a:buNone/>
            </a:pPr>
            <a:r>
              <a:rPr lang="en-US" sz="3200"/>
              <a:t>CNN LSTM Model</a:t>
            </a:r>
            <a:endParaRPr/>
          </a:p>
        </p:txBody>
      </p:sp>
      <p:pic>
        <p:nvPicPr>
          <p:cNvPr id="284" name="Google Shape;284;p12"/>
          <p:cNvPicPr preferRelativeResize="0"/>
          <p:nvPr/>
        </p:nvPicPr>
        <p:blipFill rotWithShape="1">
          <a:blip r:embed="rId4">
            <a:alphaModFix/>
          </a:blip>
          <a:srcRect/>
          <a:stretch/>
        </p:blipFill>
        <p:spPr>
          <a:xfrm>
            <a:off x="218000" y="793548"/>
            <a:ext cx="2548091" cy="5921329"/>
          </a:xfrm>
          <a:prstGeom prst="rect">
            <a:avLst/>
          </a:prstGeom>
          <a:noFill/>
          <a:ln>
            <a:noFill/>
          </a:ln>
        </p:spPr>
      </p:pic>
      <p:pic>
        <p:nvPicPr>
          <p:cNvPr id="285" name="Google Shape;285;p12"/>
          <p:cNvPicPr preferRelativeResize="0"/>
          <p:nvPr/>
        </p:nvPicPr>
        <p:blipFill rotWithShape="1">
          <a:blip r:embed="rId5">
            <a:alphaModFix/>
          </a:blip>
          <a:srcRect/>
          <a:stretch/>
        </p:blipFill>
        <p:spPr>
          <a:xfrm>
            <a:off x="5889523" y="143123"/>
            <a:ext cx="6302477" cy="3099925"/>
          </a:xfrm>
          <a:prstGeom prst="rect">
            <a:avLst/>
          </a:prstGeom>
          <a:noFill/>
          <a:ln>
            <a:noFill/>
          </a:ln>
        </p:spPr>
      </p:pic>
      <p:pic>
        <p:nvPicPr>
          <p:cNvPr id="286" name="Google Shape;286;p12"/>
          <p:cNvPicPr preferRelativeResize="0"/>
          <p:nvPr/>
        </p:nvPicPr>
        <p:blipFill rotWithShape="1">
          <a:blip r:embed="rId6">
            <a:alphaModFix/>
          </a:blip>
          <a:srcRect/>
          <a:stretch/>
        </p:blipFill>
        <p:spPr>
          <a:xfrm>
            <a:off x="5814455" y="3333764"/>
            <a:ext cx="6377545" cy="2506597"/>
          </a:xfrm>
          <a:prstGeom prst="rect">
            <a:avLst/>
          </a:prstGeom>
          <a:noFill/>
          <a:ln>
            <a:noFill/>
          </a:ln>
        </p:spPr>
      </p:pic>
      <p:sp>
        <p:nvSpPr>
          <p:cNvPr id="287" name="Google Shape;287;p12"/>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13</a:t>
            </a:fld>
            <a:endParaRPr/>
          </a:p>
        </p:txBody>
      </p:sp>
      <p:sp>
        <p:nvSpPr>
          <p:cNvPr id="288" name="Google Shape;288;p12"/>
          <p:cNvSpPr txBox="1"/>
          <p:nvPr/>
        </p:nvSpPr>
        <p:spPr>
          <a:xfrm>
            <a:off x="3513075" y="2764325"/>
            <a:ext cx="2001600" cy="523200"/>
          </a:xfrm>
          <a:prstGeom prst="rect">
            <a:avLst/>
          </a:prstGeom>
          <a:solidFill>
            <a:srgbClr val="CFE2F3"/>
          </a:solidFill>
          <a:ln w="2857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2200" b="1">
                <a:solidFill>
                  <a:schemeClr val="dk1"/>
                </a:solidFill>
                <a:latin typeface="Calibri"/>
                <a:ea typeface="Calibri"/>
                <a:cs typeface="Calibri"/>
                <a:sym typeface="Calibri"/>
              </a:rPr>
              <a:t>R^2 = 0.6760</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13" descr="Microsoft Unveils Redesigned Windows Logo : The Two-Way : NPR"/>
          <p:cNvPicPr preferRelativeResize="0"/>
          <p:nvPr/>
        </p:nvPicPr>
        <p:blipFill rotWithShape="1">
          <a:blip r:embed="rId3">
            <a:alphaModFix/>
          </a:blip>
          <a:srcRect/>
          <a:stretch/>
        </p:blipFill>
        <p:spPr>
          <a:xfrm>
            <a:off x="9920748" y="6225262"/>
            <a:ext cx="499755" cy="489615"/>
          </a:xfrm>
          <a:prstGeom prst="rect">
            <a:avLst/>
          </a:prstGeom>
          <a:noFill/>
          <a:ln>
            <a:noFill/>
          </a:ln>
        </p:spPr>
      </p:pic>
      <p:sp>
        <p:nvSpPr>
          <p:cNvPr id="294" name="Google Shape;294;p13"/>
          <p:cNvSpPr txBox="1">
            <a:spLocks noGrp="1"/>
          </p:cNvSpPr>
          <p:nvPr>
            <p:ph type="title"/>
          </p:nvPr>
        </p:nvSpPr>
        <p:spPr>
          <a:xfrm>
            <a:off x="381000" y="367170"/>
            <a:ext cx="11430000" cy="49859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2"/>
              </a:buClr>
              <a:buSzPts val="3200"/>
              <a:buFont typeface="Arial"/>
              <a:buNone/>
            </a:pPr>
            <a:r>
              <a:rPr lang="en-US" sz="3200"/>
              <a:t>BiLSTM Model</a:t>
            </a:r>
            <a:endParaRPr/>
          </a:p>
        </p:txBody>
      </p:sp>
      <p:pic>
        <p:nvPicPr>
          <p:cNvPr id="295" name="Google Shape;295;p13"/>
          <p:cNvPicPr preferRelativeResize="0"/>
          <p:nvPr/>
        </p:nvPicPr>
        <p:blipFill rotWithShape="1">
          <a:blip r:embed="rId4">
            <a:alphaModFix/>
          </a:blip>
          <a:srcRect/>
          <a:stretch/>
        </p:blipFill>
        <p:spPr>
          <a:xfrm>
            <a:off x="381000" y="1030915"/>
            <a:ext cx="3629025" cy="5029200"/>
          </a:xfrm>
          <a:prstGeom prst="rect">
            <a:avLst/>
          </a:prstGeom>
          <a:noFill/>
          <a:ln>
            <a:noFill/>
          </a:ln>
        </p:spPr>
      </p:pic>
      <p:pic>
        <p:nvPicPr>
          <p:cNvPr id="296" name="Google Shape;296;p13"/>
          <p:cNvPicPr preferRelativeResize="0"/>
          <p:nvPr/>
        </p:nvPicPr>
        <p:blipFill rotWithShape="1">
          <a:blip r:embed="rId5">
            <a:alphaModFix/>
          </a:blip>
          <a:srcRect/>
          <a:stretch/>
        </p:blipFill>
        <p:spPr>
          <a:xfrm>
            <a:off x="5852157" y="0"/>
            <a:ext cx="6339844" cy="3411794"/>
          </a:xfrm>
          <a:prstGeom prst="rect">
            <a:avLst/>
          </a:prstGeom>
          <a:noFill/>
          <a:ln>
            <a:noFill/>
          </a:ln>
        </p:spPr>
      </p:pic>
      <p:pic>
        <p:nvPicPr>
          <p:cNvPr id="297" name="Google Shape;297;p13"/>
          <p:cNvPicPr preferRelativeResize="0"/>
          <p:nvPr/>
        </p:nvPicPr>
        <p:blipFill rotWithShape="1">
          <a:blip r:embed="rId6">
            <a:alphaModFix/>
          </a:blip>
          <a:srcRect/>
          <a:stretch/>
        </p:blipFill>
        <p:spPr>
          <a:xfrm>
            <a:off x="5850194" y="3502130"/>
            <a:ext cx="6341806" cy="2467309"/>
          </a:xfrm>
          <a:prstGeom prst="rect">
            <a:avLst/>
          </a:prstGeom>
          <a:noFill/>
          <a:ln>
            <a:noFill/>
          </a:ln>
        </p:spPr>
      </p:pic>
      <p:sp>
        <p:nvSpPr>
          <p:cNvPr id="298" name="Google Shape;298;p13"/>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14</a:t>
            </a:fld>
            <a:endParaRPr/>
          </a:p>
        </p:txBody>
      </p:sp>
      <p:sp>
        <p:nvSpPr>
          <p:cNvPr id="299" name="Google Shape;299;p13"/>
          <p:cNvSpPr txBox="1"/>
          <p:nvPr/>
        </p:nvSpPr>
        <p:spPr>
          <a:xfrm>
            <a:off x="4144800" y="2743200"/>
            <a:ext cx="1576500" cy="446400"/>
          </a:xfrm>
          <a:prstGeom prst="rect">
            <a:avLst/>
          </a:prstGeom>
          <a:solidFill>
            <a:srgbClr val="D0E5F3"/>
          </a:solidFill>
          <a:ln w="2857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r" rtl="0">
              <a:spcBef>
                <a:spcPts val="0"/>
              </a:spcBef>
              <a:spcAft>
                <a:spcPts val="0"/>
              </a:spcAft>
              <a:buNone/>
            </a:pPr>
            <a:r>
              <a:rPr lang="en-US" sz="1700" b="1">
                <a:solidFill>
                  <a:schemeClr val="dk1"/>
                </a:solidFill>
              </a:rPr>
              <a:t>R^2 = 0.8685</a:t>
            </a:r>
            <a:endParaRPr sz="1700" b="1">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14" descr="Microsoft Unveils Redesigned Windows Logo : The Two-Way : NPR"/>
          <p:cNvPicPr preferRelativeResize="0"/>
          <p:nvPr/>
        </p:nvPicPr>
        <p:blipFill rotWithShape="1">
          <a:blip r:embed="rId3">
            <a:alphaModFix/>
          </a:blip>
          <a:srcRect/>
          <a:stretch/>
        </p:blipFill>
        <p:spPr>
          <a:xfrm>
            <a:off x="9920748" y="6225262"/>
            <a:ext cx="499755" cy="489615"/>
          </a:xfrm>
          <a:prstGeom prst="rect">
            <a:avLst/>
          </a:prstGeom>
          <a:noFill/>
          <a:ln>
            <a:noFill/>
          </a:ln>
        </p:spPr>
      </p:pic>
      <p:sp>
        <p:nvSpPr>
          <p:cNvPr id="305" name="Google Shape;305;p14"/>
          <p:cNvSpPr txBox="1">
            <a:spLocks noGrp="1"/>
          </p:cNvSpPr>
          <p:nvPr>
            <p:ph type="title"/>
          </p:nvPr>
        </p:nvSpPr>
        <p:spPr>
          <a:xfrm>
            <a:off x="371168" y="141027"/>
            <a:ext cx="11430000" cy="49859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2"/>
              </a:buClr>
              <a:buSzPts val="3200"/>
              <a:buFont typeface="Arial"/>
              <a:buNone/>
            </a:pPr>
            <a:r>
              <a:rPr lang="en-US" sz="3200"/>
              <a:t>CNN BiLSTM Model</a:t>
            </a:r>
            <a:endParaRPr/>
          </a:p>
        </p:txBody>
      </p:sp>
      <p:pic>
        <p:nvPicPr>
          <p:cNvPr id="306" name="Google Shape;306;p14"/>
          <p:cNvPicPr preferRelativeResize="0"/>
          <p:nvPr/>
        </p:nvPicPr>
        <p:blipFill rotWithShape="1">
          <a:blip r:embed="rId4">
            <a:alphaModFix/>
          </a:blip>
          <a:srcRect/>
          <a:stretch/>
        </p:blipFill>
        <p:spPr>
          <a:xfrm>
            <a:off x="278760" y="690074"/>
            <a:ext cx="2623523" cy="6002976"/>
          </a:xfrm>
          <a:prstGeom prst="rect">
            <a:avLst/>
          </a:prstGeom>
          <a:noFill/>
          <a:ln>
            <a:noFill/>
          </a:ln>
        </p:spPr>
      </p:pic>
      <p:pic>
        <p:nvPicPr>
          <p:cNvPr id="307" name="Google Shape;307;p14"/>
          <p:cNvPicPr preferRelativeResize="0"/>
          <p:nvPr/>
        </p:nvPicPr>
        <p:blipFill rotWithShape="1">
          <a:blip r:embed="rId5">
            <a:alphaModFix/>
          </a:blip>
          <a:srcRect/>
          <a:stretch/>
        </p:blipFill>
        <p:spPr>
          <a:xfrm>
            <a:off x="5647173" y="0"/>
            <a:ext cx="6544827" cy="3522105"/>
          </a:xfrm>
          <a:prstGeom prst="rect">
            <a:avLst/>
          </a:prstGeom>
          <a:noFill/>
          <a:ln>
            <a:noFill/>
          </a:ln>
        </p:spPr>
      </p:pic>
      <p:pic>
        <p:nvPicPr>
          <p:cNvPr id="308" name="Google Shape;308;p14"/>
          <p:cNvPicPr preferRelativeResize="0"/>
          <p:nvPr/>
        </p:nvPicPr>
        <p:blipFill rotWithShape="1">
          <a:blip r:embed="rId6">
            <a:alphaModFix/>
          </a:blip>
          <a:srcRect/>
          <a:stretch/>
        </p:blipFill>
        <p:spPr>
          <a:xfrm>
            <a:off x="5647173" y="3691562"/>
            <a:ext cx="6537807" cy="2543565"/>
          </a:xfrm>
          <a:prstGeom prst="rect">
            <a:avLst/>
          </a:prstGeom>
          <a:noFill/>
          <a:ln>
            <a:noFill/>
          </a:ln>
        </p:spPr>
      </p:pic>
      <p:sp>
        <p:nvSpPr>
          <p:cNvPr id="309" name="Google Shape;309;p14"/>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15</a:t>
            </a:fld>
            <a:endParaRPr/>
          </a:p>
        </p:txBody>
      </p:sp>
      <p:sp>
        <p:nvSpPr>
          <p:cNvPr id="310" name="Google Shape;310;p14"/>
          <p:cNvSpPr txBox="1"/>
          <p:nvPr/>
        </p:nvSpPr>
        <p:spPr>
          <a:xfrm>
            <a:off x="3247600" y="2590800"/>
            <a:ext cx="1902600" cy="523200"/>
          </a:xfrm>
          <a:prstGeom prst="rect">
            <a:avLst/>
          </a:prstGeom>
          <a:solidFill>
            <a:srgbClr val="CFE2F3"/>
          </a:solidFill>
          <a:ln w="2857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r" rtl="0">
              <a:spcBef>
                <a:spcPts val="0"/>
              </a:spcBef>
              <a:spcAft>
                <a:spcPts val="0"/>
              </a:spcAft>
              <a:buNone/>
            </a:pPr>
            <a:r>
              <a:rPr lang="en-US" sz="2200" b="1">
                <a:solidFill>
                  <a:schemeClr val="dk1"/>
                </a:solidFill>
                <a:latin typeface="Calibri"/>
                <a:ea typeface="Calibri"/>
                <a:cs typeface="Calibri"/>
                <a:sym typeface="Calibri"/>
              </a:rPr>
              <a:t>R^2 = 0.5765</a:t>
            </a:r>
            <a:endParaRPr sz="2200" b="1">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15" descr="Microsoft Unveils Redesigned Windows Logo : The Two-Way : NPR"/>
          <p:cNvPicPr preferRelativeResize="0"/>
          <p:nvPr/>
        </p:nvPicPr>
        <p:blipFill rotWithShape="1">
          <a:blip r:embed="rId3">
            <a:alphaModFix/>
          </a:blip>
          <a:srcRect/>
          <a:stretch/>
        </p:blipFill>
        <p:spPr>
          <a:xfrm>
            <a:off x="9920748" y="6225262"/>
            <a:ext cx="499755" cy="489615"/>
          </a:xfrm>
          <a:prstGeom prst="rect">
            <a:avLst/>
          </a:prstGeom>
          <a:noFill/>
          <a:ln>
            <a:noFill/>
          </a:ln>
        </p:spPr>
      </p:pic>
      <p:sp>
        <p:nvSpPr>
          <p:cNvPr id="316" name="Google Shape;316;p15"/>
          <p:cNvSpPr txBox="1">
            <a:spLocks noGrp="1"/>
          </p:cNvSpPr>
          <p:nvPr>
            <p:ph type="title"/>
          </p:nvPr>
        </p:nvSpPr>
        <p:spPr>
          <a:xfrm>
            <a:off x="85418" y="179127"/>
            <a:ext cx="11430000" cy="49859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2"/>
              </a:buClr>
              <a:buSzPts val="3200"/>
              <a:buFont typeface="Arial"/>
              <a:buNone/>
            </a:pPr>
            <a:r>
              <a:rPr lang="en-US" sz="3200"/>
              <a:t>GRU Model</a:t>
            </a:r>
            <a:endParaRPr/>
          </a:p>
        </p:txBody>
      </p:sp>
      <p:pic>
        <p:nvPicPr>
          <p:cNvPr id="317" name="Google Shape;317;p15"/>
          <p:cNvPicPr preferRelativeResize="0"/>
          <p:nvPr/>
        </p:nvPicPr>
        <p:blipFill rotWithShape="1">
          <a:blip r:embed="rId4">
            <a:alphaModFix/>
          </a:blip>
          <a:srcRect/>
          <a:stretch/>
        </p:blipFill>
        <p:spPr>
          <a:xfrm>
            <a:off x="2362610" y="0"/>
            <a:ext cx="2413000" cy="6858000"/>
          </a:xfrm>
          <a:prstGeom prst="rect">
            <a:avLst/>
          </a:prstGeom>
          <a:noFill/>
          <a:ln>
            <a:noFill/>
          </a:ln>
        </p:spPr>
      </p:pic>
      <p:pic>
        <p:nvPicPr>
          <p:cNvPr id="318" name="Google Shape;318;p15"/>
          <p:cNvPicPr preferRelativeResize="0"/>
          <p:nvPr/>
        </p:nvPicPr>
        <p:blipFill rotWithShape="1">
          <a:blip r:embed="rId5">
            <a:alphaModFix/>
          </a:blip>
          <a:srcRect/>
          <a:stretch/>
        </p:blipFill>
        <p:spPr>
          <a:xfrm>
            <a:off x="6183876" y="0"/>
            <a:ext cx="6008124" cy="3233278"/>
          </a:xfrm>
          <a:prstGeom prst="rect">
            <a:avLst/>
          </a:prstGeom>
          <a:noFill/>
          <a:ln>
            <a:noFill/>
          </a:ln>
        </p:spPr>
      </p:pic>
      <p:pic>
        <p:nvPicPr>
          <p:cNvPr id="319" name="Google Shape;319;p15"/>
          <p:cNvPicPr preferRelativeResize="0"/>
          <p:nvPr/>
        </p:nvPicPr>
        <p:blipFill rotWithShape="1">
          <a:blip r:embed="rId6">
            <a:alphaModFix/>
          </a:blip>
          <a:srcRect/>
          <a:stretch/>
        </p:blipFill>
        <p:spPr>
          <a:xfrm>
            <a:off x="6085219" y="3412405"/>
            <a:ext cx="6106781" cy="2375872"/>
          </a:xfrm>
          <a:prstGeom prst="rect">
            <a:avLst/>
          </a:prstGeom>
          <a:noFill/>
          <a:ln>
            <a:noFill/>
          </a:ln>
        </p:spPr>
      </p:pic>
      <p:sp>
        <p:nvSpPr>
          <p:cNvPr id="320" name="Google Shape;320;p15"/>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16</a:t>
            </a:fld>
            <a:endParaRPr/>
          </a:p>
        </p:txBody>
      </p:sp>
      <p:sp>
        <p:nvSpPr>
          <p:cNvPr id="321" name="Google Shape;321;p15"/>
          <p:cNvSpPr txBox="1"/>
          <p:nvPr/>
        </p:nvSpPr>
        <p:spPr>
          <a:xfrm>
            <a:off x="0" y="3276600"/>
            <a:ext cx="2008800" cy="477000"/>
          </a:xfrm>
          <a:prstGeom prst="rect">
            <a:avLst/>
          </a:prstGeom>
          <a:solidFill>
            <a:srgbClr val="CFE2F3"/>
          </a:solidFill>
          <a:ln w="2857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chemeClr val="dk1"/>
                </a:solidFill>
              </a:rPr>
              <a:t>R^2 =  0.9585</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6"/>
          <p:cNvSpPr txBox="1">
            <a:spLocks noGrp="1"/>
          </p:cNvSpPr>
          <p:nvPr>
            <p:ph type="title"/>
          </p:nvPr>
        </p:nvSpPr>
        <p:spPr>
          <a:xfrm>
            <a:off x="381000" y="650627"/>
            <a:ext cx="11430000" cy="443198"/>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dk2"/>
              </a:buClr>
              <a:buSzPts val="3200"/>
              <a:buFont typeface="Arial"/>
              <a:buNone/>
            </a:pPr>
            <a:r>
              <a:rPr lang="en-US" sz="3200"/>
              <a:t>Model Comparison</a:t>
            </a:r>
            <a:endParaRPr/>
          </a:p>
        </p:txBody>
      </p:sp>
      <p:graphicFrame>
        <p:nvGraphicFramePr>
          <p:cNvPr id="327" name="Google Shape;327;p16"/>
          <p:cNvGraphicFramePr/>
          <p:nvPr>
            <p:extLst>
              <p:ext uri="{D42A27DB-BD31-4B8C-83A1-F6EECF244321}">
                <p14:modId xmlns:p14="http://schemas.microsoft.com/office/powerpoint/2010/main" val="1322569659"/>
              </p:ext>
            </p:extLst>
          </p:nvPr>
        </p:nvGraphicFramePr>
        <p:xfrm>
          <a:off x="265466" y="1458630"/>
          <a:ext cx="11916698" cy="4460388"/>
        </p:xfrm>
        <a:graphic>
          <a:graphicData uri="http://schemas.openxmlformats.org/drawingml/2006/table">
            <a:tbl>
              <a:tblPr firstRow="1" bandRow="1">
                <a:noFill/>
                <a:tableStyleId>{DD09D073-9F9E-44BA-95EE-544A61AC6E4B}</a:tableStyleId>
              </a:tblPr>
              <a:tblGrid>
                <a:gridCol w="1933488">
                  <a:extLst>
                    <a:ext uri="{9D8B030D-6E8A-4147-A177-3AD203B41FA5}">
                      <a16:colId xmlns:a16="http://schemas.microsoft.com/office/drawing/2014/main" val="20000"/>
                    </a:ext>
                  </a:extLst>
                </a:gridCol>
                <a:gridCol w="1629338">
                  <a:extLst>
                    <a:ext uri="{9D8B030D-6E8A-4147-A177-3AD203B41FA5}">
                      <a16:colId xmlns:a16="http://schemas.microsoft.com/office/drawing/2014/main" val="20001"/>
                    </a:ext>
                  </a:extLst>
                </a:gridCol>
                <a:gridCol w="1781400">
                  <a:extLst>
                    <a:ext uri="{9D8B030D-6E8A-4147-A177-3AD203B41FA5}">
                      <a16:colId xmlns:a16="http://schemas.microsoft.com/office/drawing/2014/main" val="20002"/>
                    </a:ext>
                  </a:extLst>
                </a:gridCol>
                <a:gridCol w="1781400">
                  <a:extLst>
                    <a:ext uri="{9D8B030D-6E8A-4147-A177-3AD203B41FA5}">
                      <a16:colId xmlns:a16="http://schemas.microsoft.com/office/drawing/2014/main" val="20003"/>
                    </a:ext>
                  </a:extLst>
                </a:gridCol>
                <a:gridCol w="1693387">
                  <a:extLst>
                    <a:ext uri="{9D8B030D-6E8A-4147-A177-3AD203B41FA5}">
                      <a16:colId xmlns:a16="http://schemas.microsoft.com/office/drawing/2014/main" val="20004"/>
                    </a:ext>
                  </a:extLst>
                </a:gridCol>
                <a:gridCol w="1869388">
                  <a:extLst>
                    <a:ext uri="{9D8B030D-6E8A-4147-A177-3AD203B41FA5}">
                      <a16:colId xmlns:a16="http://schemas.microsoft.com/office/drawing/2014/main" val="20005"/>
                    </a:ext>
                  </a:extLst>
                </a:gridCol>
                <a:gridCol w="1228297">
                  <a:extLst>
                    <a:ext uri="{9D8B030D-6E8A-4147-A177-3AD203B41FA5}">
                      <a16:colId xmlns:a16="http://schemas.microsoft.com/office/drawing/2014/main" val="20006"/>
                    </a:ext>
                  </a:extLst>
                </a:gridCol>
              </a:tblGrid>
              <a:tr h="471339">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alibri"/>
                          <a:ea typeface="Calibri"/>
                          <a:cs typeface="Calibri"/>
                          <a:sym typeface="Calibri"/>
                        </a:rPr>
                        <a:t>Model</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MSE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RMSE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R^2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LOSS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alibri"/>
                          <a:ea typeface="Calibri"/>
                          <a:cs typeface="Calibri"/>
                          <a:sym typeface="Calibri"/>
                        </a:rPr>
                        <a:t>Epochs</a:t>
                      </a:r>
                      <a:endParaRPr sz="1400" u="none" strike="noStrike" cap="none"/>
                    </a:p>
                  </a:txBody>
                  <a:tcPr marL="91450" marR="91450" marT="45725" marB="45725"/>
                </a:tc>
                <a:extLst>
                  <a:ext uri="{0D108BD9-81ED-4DB2-BD59-A6C34878D82A}">
                    <a16:rowId xmlns:a16="http://schemas.microsoft.com/office/drawing/2014/main" val="10000"/>
                  </a:ext>
                </a:extLst>
              </a:tr>
              <a:tr h="693351">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latin typeface="Calibri"/>
                          <a:ea typeface="Calibri"/>
                          <a:cs typeface="Calibri"/>
                          <a:sym typeface="Calibri"/>
                        </a:rPr>
                        <a:t>Neural Prophet</a:t>
                      </a:r>
                      <a:endParaRPr sz="16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latin typeface="Calibri"/>
                          <a:ea typeface="Calibri"/>
                          <a:cs typeface="Calibri"/>
                          <a:sym typeface="Calibri"/>
                        </a:rPr>
                        <a:t>166.5174</a:t>
                      </a:r>
                      <a:endParaRPr sz="1600" b="1" u="none" strike="noStrike" cap="none">
                        <a:latin typeface="Calibri"/>
                        <a:ea typeface="Calibri"/>
                        <a:cs typeface="Calibri"/>
                        <a:sym typeface="Calibri"/>
                      </a:endParaRPr>
                    </a:p>
                  </a:txBody>
                  <a:tcPr marL="91450" marR="91450" marT="45725" marB="45725" anchor="ctr"/>
                </a:tc>
                <a:tc>
                  <a:txBody>
                    <a:bodyPr/>
                    <a:lstStyle/>
                    <a:p>
                      <a:pPr marL="0" marR="0" lvl="0" indent="0" algn="r" rtl="0">
                        <a:lnSpc>
                          <a:spcPct val="100000"/>
                        </a:lnSpc>
                        <a:spcBef>
                          <a:spcPts val="0"/>
                        </a:spcBef>
                        <a:spcAft>
                          <a:spcPts val="0"/>
                        </a:spcAft>
                        <a:buNone/>
                      </a:pPr>
                      <a:r>
                        <a:rPr lang="en-US" sz="1600" b="1" u="none" strike="noStrike" cap="none">
                          <a:latin typeface="Calibri"/>
                          <a:ea typeface="Calibri"/>
                          <a:cs typeface="Calibri"/>
                          <a:sym typeface="Calibri"/>
                        </a:rPr>
                        <a:t>12.9041</a:t>
                      </a:r>
                      <a:endParaRPr b="1"/>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800"/>
                        <a:buFont typeface="Arial"/>
                        <a:buNone/>
                      </a:pPr>
                      <a:endParaRPr sz="1800" b="1" u="none" strike="noStrike" cap="none">
                        <a:latin typeface="Calibri"/>
                        <a:ea typeface="Calibri"/>
                        <a:cs typeface="Calibri"/>
                        <a:sym typeface="Calibri"/>
                      </a:endParaRPr>
                    </a:p>
                  </a:txBody>
                  <a:tcPr marL="91450" marR="91450" marT="45725" marB="45725"/>
                </a:tc>
                <a:tc>
                  <a:txBody>
                    <a:bodyPr/>
                    <a:lstStyle/>
                    <a:p>
                      <a:pPr marL="0" marR="0" lvl="0" indent="0" algn="r" rtl="0">
                        <a:lnSpc>
                          <a:spcPct val="100000"/>
                        </a:lnSpc>
                        <a:spcBef>
                          <a:spcPts val="0"/>
                        </a:spcBef>
                        <a:spcAft>
                          <a:spcPts val="0"/>
                        </a:spcAft>
                        <a:buNone/>
                      </a:pPr>
                      <a:r>
                        <a:rPr lang="en-US" sz="1600" b="1" u="none" strike="noStrike" cap="none">
                          <a:latin typeface="Calibri"/>
                          <a:ea typeface="Calibri"/>
                          <a:cs typeface="Calibri"/>
                          <a:sym typeface="Calibri"/>
                        </a:rPr>
                        <a:t>8.153888</a:t>
                      </a:r>
                      <a:endParaRPr b="1"/>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2000"/>
                        <a:buFont typeface="Arial"/>
                        <a:buNone/>
                      </a:pPr>
                      <a:r>
                        <a:rPr lang="en-US" sz="2000" b="1" u="none" strike="noStrike" cap="none">
                          <a:latin typeface="Calibri"/>
                          <a:ea typeface="Calibri"/>
                          <a:cs typeface="Calibri"/>
                          <a:sym typeface="Calibri"/>
                        </a:rPr>
                        <a:t>0</a:t>
                      </a:r>
                      <a:endParaRPr sz="2000" b="1" u="none" strike="noStrike" cap="none">
                        <a:latin typeface="Calibri"/>
                        <a:ea typeface="Calibri"/>
                        <a:cs typeface="Calibri"/>
                        <a:sym typeface="Calibri"/>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a:latin typeface="Calibri"/>
                          <a:ea typeface="Calibri"/>
                          <a:cs typeface="Calibri"/>
                          <a:sym typeface="Calibri"/>
                        </a:rPr>
                        <a:t>147</a:t>
                      </a:r>
                      <a:endParaRPr sz="1400" b="1" u="none" strike="noStrike" cap="none"/>
                    </a:p>
                  </a:txBody>
                  <a:tcPr marL="91450" marR="91450" marT="45725" marB="45725"/>
                </a:tc>
                <a:extLst>
                  <a:ext uri="{0D108BD9-81ED-4DB2-BD59-A6C34878D82A}">
                    <a16:rowId xmlns:a16="http://schemas.microsoft.com/office/drawing/2014/main" val="10001"/>
                  </a:ext>
                </a:extLst>
              </a:tr>
              <a:tr h="581687">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Calibri"/>
                          <a:ea typeface="Calibri"/>
                          <a:cs typeface="Calibri"/>
                          <a:sym typeface="Calibri"/>
                        </a:rPr>
                        <a:t>LSTM</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latin typeface="Calibri"/>
                          <a:ea typeface="Calibri"/>
                          <a:cs typeface="Calibri"/>
                          <a:sym typeface="Calibri"/>
                        </a:rPr>
                        <a:t> 4.1871</a:t>
                      </a:r>
                      <a:endParaRPr sz="1600" b="1" u="none" strike="noStrike" cap="none">
                        <a:latin typeface="Calibri"/>
                        <a:ea typeface="Calibri"/>
                        <a:cs typeface="Calibri"/>
                        <a:sym typeface="Calibri"/>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1600"/>
                        <a:buFont typeface="Arial"/>
                        <a:buNone/>
                      </a:pPr>
                      <a:r>
                        <a:rPr lang="en-US" sz="1600" b="1" u="none" strike="noStrike" cap="none">
                          <a:latin typeface="Calibri"/>
                          <a:ea typeface="Calibri"/>
                          <a:cs typeface="Calibri"/>
                          <a:sym typeface="Calibri"/>
                        </a:rPr>
                        <a:t>                   2.0462</a:t>
                      </a:r>
                      <a:endParaRPr sz="1600" b="1" u="none" strike="noStrike" cap="none">
                        <a:latin typeface="Calibri"/>
                        <a:ea typeface="Calibri"/>
                        <a:cs typeface="Calibri"/>
                        <a:sym typeface="Calibri"/>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1600"/>
                        <a:buFont typeface="Arial"/>
                        <a:buNone/>
                      </a:pPr>
                      <a:r>
                        <a:rPr lang="en-US" sz="1600" b="1" u="none" strike="noStrike" cap="none">
                          <a:latin typeface="Calibri"/>
                          <a:ea typeface="Calibri"/>
                          <a:cs typeface="Calibri"/>
                          <a:sym typeface="Calibri"/>
                        </a:rPr>
                        <a:t>0.9233</a:t>
                      </a:r>
                      <a:endParaRPr sz="1600" b="1" u="none" strike="noStrike" cap="none">
                        <a:latin typeface="Calibri"/>
                        <a:ea typeface="Calibri"/>
                        <a:cs typeface="Calibri"/>
                        <a:sym typeface="Calibri"/>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1600"/>
                        <a:buFont typeface="Arial"/>
                        <a:buNone/>
                      </a:pPr>
                      <a:r>
                        <a:rPr lang="en-US" sz="1600" b="1" u="none" strike="noStrike" cap="none">
                          <a:latin typeface="Calibri"/>
                          <a:ea typeface="Calibri"/>
                          <a:cs typeface="Calibri"/>
                          <a:sym typeface="Calibri"/>
                        </a:rPr>
                        <a:t> 0.006089</a:t>
                      </a:r>
                      <a:endParaRPr sz="1600" b="1" u="none" strike="noStrike" cap="none">
                        <a:latin typeface="Calibri"/>
                        <a:ea typeface="Calibri"/>
                        <a:cs typeface="Calibri"/>
                        <a:sym typeface="Calibri"/>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1600"/>
                        <a:buFont typeface="Arial"/>
                        <a:buNone/>
                      </a:pPr>
                      <a:r>
                        <a:rPr lang="en-US" sz="1600" b="1" u="none" strike="noStrike" cap="none">
                          <a:latin typeface="Calibri"/>
                          <a:ea typeface="Calibri"/>
                          <a:cs typeface="Calibri"/>
                          <a:sym typeface="Calibri"/>
                        </a:rPr>
                        <a:t>7.177415682235733e-05</a:t>
                      </a:r>
                      <a:endParaRPr sz="1600" b="1" u="none" strike="noStrike" cap="none">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Calibri"/>
                          <a:ea typeface="Calibri"/>
                          <a:cs typeface="Calibri"/>
                          <a:sym typeface="Calibri"/>
                        </a:rPr>
                        <a:t>50</a:t>
                      </a:r>
                      <a:endParaRPr sz="1400" b="1" u="none" strike="noStrike" cap="none"/>
                    </a:p>
                  </a:txBody>
                  <a:tcPr marL="91450" marR="91450" marT="45725" marB="45725"/>
                </a:tc>
                <a:extLst>
                  <a:ext uri="{0D108BD9-81ED-4DB2-BD59-A6C34878D82A}">
                    <a16:rowId xmlns:a16="http://schemas.microsoft.com/office/drawing/2014/main" val="10002"/>
                  </a:ext>
                </a:extLst>
              </a:tr>
              <a:tr h="877083">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Calibri"/>
                          <a:ea typeface="Calibri"/>
                          <a:cs typeface="Calibri"/>
                          <a:sym typeface="Calibri"/>
                        </a:rPr>
                        <a:t>CNN LSTM</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latin typeface="Calibri"/>
                          <a:ea typeface="Calibri"/>
                          <a:cs typeface="Calibri"/>
                          <a:sym typeface="Calibri"/>
                        </a:rPr>
                        <a:t>209.99</a:t>
                      </a:r>
                      <a:endParaRPr sz="1600" b="1" u="none" strike="noStrike" cap="none">
                        <a:latin typeface="Calibri"/>
                        <a:ea typeface="Calibri"/>
                        <a:cs typeface="Calibri"/>
                        <a:sym typeface="Calibri"/>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1600"/>
                        <a:buFont typeface="Arial"/>
                        <a:buNone/>
                      </a:pPr>
                      <a:r>
                        <a:rPr lang="en-US" sz="1600" b="1" u="none" strike="noStrike" cap="none">
                          <a:latin typeface="Calibri"/>
                          <a:ea typeface="Calibri"/>
                          <a:cs typeface="Calibri"/>
                          <a:sym typeface="Calibri"/>
                        </a:rPr>
                        <a:t>14.49126</a:t>
                      </a:r>
                      <a:endParaRPr sz="1600" b="1" u="none" strike="noStrike" cap="none">
                        <a:latin typeface="Calibri"/>
                        <a:ea typeface="Calibri"/>
                        <a:cs typeface="Calibri"/>
                        <a:sym typeface="Calibri"/>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1600"/>
                        <a:buFont typeface="Arial"/>
                        <a:buNone/>
                      </a:pPr>
                      <a:r>
                        <a:rPr lang="en-US" sz="1600" b="1" u="none" strike="noStrike" cap="none">
                          <a:latin typeface="Calibri"/>
                          <a:ea typeface="Calibri"/>
                          <a:cs typeface="Calibri"/>
                          <a:sym typeface="Calibri"/>
                        </a:rPr>
                        <a:t>0.6760</a:t>
                      </a:r>
                      <a:endParaRPr sz="1600" b="1" u="none" strike="noStrike" cap="none">
                        <a:latin typeface="Calibri"/>
                        <a:ea typeface="Calibri"/>
                        <a:cs typeface="Calibri"/>
                        <a:sym typeface="Calibri"/>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1600"/>
                        <a:buFont typeface="Arial"/>
                        <a:buNone/>
                      </a:pPr>
                      <a:r>
                        <a:rPr lang="en-US" sz="1600" b="1" u="none" strike="noStrike" cap="none">
                          <a:latin typeface="Calibri"/>
                          <a:ea typeface="Calibri"/>
                          <a:cs typeface="Calibri"/>
                          <a:sym typeface="Calibri"/>
                        </a:rPr>
                        <a:t>0.00385</a:t>
                      </a:r>
                      <a:endParaRPr sz="1600" b="1" u="none" strike="noStrike" cap="none">
                        <a:latin typeface="Calibri"/>
                        <a:ea typeface="Calibri"/>
                        <a:cs typeface="Calibri"/>
                        <a:sym typeface="Calibri"/>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1600"/>
                        <a:buFont typeface="Arial"/>
                        <a:buNone/>
                      </a:pPr>
                      <a:r>
                        <a:rPr lang="en-US" sz="1600" b="1" u="none" strike="noStrike" cap="none">
                          <a:latin typeface="Calibri"/>
                          <a:ea typeface="Calibri"/>
                          <a:cs typeface="Calibri"/>
                          <a:sym typeface="Calibri"/>
                        </a:rPr>
                        <a:t> 2.8419215595931746e-05</a:t>
                      </a:r>
                      <a:endParaRPr sz="1600" b="1" u="none" strike="noStrike" cap="none">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Calibri"/>
                          <a:ea typeface="Calibri"/>
                          <a:cs typeface="Calibri"/>
                          <a:sym typeface="Calibri"/>
                        </a:rPr>
                        <a:t>50</a:t>
                      </a:r>
                      <a:endParaRPr sz="1400" b="1" u="none" strike="noStrike" cap="none"/>
                    </a:p>
                  </a:txBody>
                  <a:tcPr marL="91450" marR="91450" marT="45725" marB="45725"/>
                </a:tc>
                <a:extLst>
                  <a:ext uri="{0D108BD9-81ED-4DB2-BD59-A6C34878D82A}">
                    <a16:rowId xmlns:a16="http://schemas.microsoft.com/office/drawing/2014/main" val="10003"/>
                  </a:ext>
                </a:extLst>
              </a:tr>
              <a:tr h="734781">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Calibri"/>
                          <a:ea typeface="Calibri"/>
                          <a:cs typeface="Calibri"/>
                          <a:sym typeface="Calibri"/>
                        </a:rPr>
                        <a:t>BiLSTM</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39.314</a:t>
                      </a:r>
                      <a:endParaRPr sz="1400" b="1" u="none" strike="noStrike" cap="none"/>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Arial"/>
                        <a:buNone/>
                      </a:pPr>
                      <a:r>
                        <a:rPr lang="en-US" sz="1400" b="1" u="none" strike="noStrike" cap="none" dirty="0"/>
                        <a:t>6.2701</a:t>
                      </a:r>
                      <a:endParaRPr sz="1400" b="1" u="none" strike="noStrike" cap="none" dirty="0"/>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Arial"/>
                        <a:buNone/>
                      </a:pPr>
                      <a:r>
                        <a:rPr lang="en-US" sz="1400" b="1" u="none" strike="noStrike" cap="none"/>
                        <a:t>0.8685</a:t>
                      </a:r>
                      <a:endParaRPr sz="1400" b="1" u="none" strike="noStrike" cap="none"/>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Arial"/>
                        <a:buNone/>
                      </a:pPr>
                      <a:r>
                        <a:rPr lang="en-US" sz="1400" b="1" u="none" strike="noStrike" cap="none"/>
                        <a:t>0.004941</a:t>
                      </a:r>
                      <a:endParaRPr sz="1400" b="1" u="none" strike="noStrike" cap="none"/>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Arial"/>
                        <a:buNone/>
                      </a:pPr>
                      <a:r>
                        <a:rPr lang="en-US" sz="1400" b="1" u="none" strike="noStrike" cap="none"/>
                        <a:t> 4.929312490276061e-05</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Calibri"/>
                          <a:ea typeface="Calibri"/>
                          <a:cs typeface="Calibri"/>
                          <a:sym typeface="Calibri"/>
                        </a:rPr>
                        <a:t>50</a:t>
                      </a:r>
                      <a:endParaRPr sz="1400" b="1" u="none" strike="noStrike" cap="none"/>
                    </a:p>
                  </a:txBody>
                  <a:tcPr marL="91450" marR="91450" marT="45725" marB="45725"/>
                </a:tc>
                <a:extLst>
                  <a:ext uri="{0D108BD9-81ED-4DB2-BD59-A6C34878D82A}">
                    <a16:rowId xmlns:a16="http://schemas.microsoft.com/office/drawing/2014/main" val="10004"/>
                  </a:ext>
                </a:extLst>
              </a:tr>
              <a:tr h="581687">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Calibri"/>
                          <a:ea typeface="Calibri"/>
                          <a:cs typeface="Calibri"/>
                          <a:sym typeface="Calibri"/>
                        </a:rPr>
                        <a:t>CNN BiLSTM</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latin typeface="Calibri"/>
                          <a:ea typeface="Calibri"/>
                          <a:cs typeface="Calibri"/>
                          <a:sym typeface="Calibri"/>
                        </a:rPr>
                        <a:t>299.113</a:t>
                      </a:r>
                      <a:endParaRPr sz="1600" b="1" u="none" strike="noStrike" cap="none">
                        <a:latin typeface="Calibri"/>
                        <a:ea typeface="Calibri"/>
                        <a:cs typeface="Calibri"/>
                        <a:sym typeface="Calibri"/>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1600"/>
                        <a:buFont typeface="Arial"/>
                        <a:buNone/>
                      </a:pPr>
                      <a:r>
                        <a:rPr lang="en-US" sz="1600" b="1" u="none" strike="noStrike" cap="none">
                          <a:latin typeface="Calibri"/>
                          <a:ea typeface="Calibri"/>
                          <a:cs typeface="Calibri"/>
                          <a:sym typeface="Calibri"/>
                        </a:rPr>
                        <a:t>17.2948</a:t>
                      </a:r>
                      <a:endParaRPr sz="1600" b="1" u="none" strike="noStrike" cap="none">
                        <a:latin typeface="Calibri"/>
                        <a:ea typeface="Calibri"/>
                        <a:cs typeface="Calibri"/>
                        <a:sym typeface="Calibri"/>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1600"/>
                        <a:buFont typeface="Arial"/>
                        <a:buNone/>
                      </a:pPr>
                      <a:r>
                        <a:rPr lang="en-US" sz="1600" b="1" u="none" strike="noStrike" cap="none">
                          <a:latin typeface="Calibri"/>
                          <a:ea typeface="Calibri"/>
                          <a:cs typeface="Calibri"/>
                          <a:sym typeface="Calibri"/>
                        </a:rPr>
                        <a:t>0.5765</a:t>
                      </a:r>
                      <a:endParaRPr sz="1600" b="1" u="none" strike="noStrike" cap="none">
                        <a:latin typeface="Calibri"/>
                        <a:ea typeface="Calibri"/>
                        <a:cs typeface="Calibri"/>
                        <a:sym typeface="Calibri"/>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1600"/>
                        <a:buFont typeface="Arial"/>
                        <a:buNone/>
                      </a:pPr>
                      <a:r>
                        <a:rPr lang="en-US" sz="1600" b="1" u="none" strike="noStrike" cap="none">
                          <a:latin typeface="Calibri"/>
                          <a:ea typeface="Calibri"/>
                          <a:cs typeface="Calibri"/>
                          <a:sym typeface="Calibri"/>
                        </a:rPr>
                        <a:t>0.00371</a:t>
                      </a:r>
                      <a:endParaRPr sz="1600" b="1" u="none" strike="noStrike" cap="none">
                        <a:latin typeface="Calibri"/>
                        <a:ea typeface="Calibri"/>
                        <a:cs typeface="Calibri"/>
                        <a:sym typeface="Calibri"/>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1600"/>
                        <a:buFont typeface="Arial"/>
                        <a:buNone/>
                      </a:pPr>
                      <a:r>
                        <a:rPr lang="en-US" sz="1600" b="1" u="none" strike="noStrike" cap="none">
                          <a:latin typeface="Calibri"/>
                          <a:ea typeface="Calibri"/>
                          <a:cs typeface="Calibri"/>
                          <a:sym typeface="Calibri"/>
                        </a:rPr>
                        <a:t>2.6556523152976297e-05</a:t>
                      </a:r>
                      <a:endParaRPr sz="1600" b="1" u="none" strike="noStrike" cap="none">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Calibri"/>
                          <a:ea typeface="Calibri"/>
                          <a:cs typeface="Calibri"/>
                          <a:sym typeface="Calibri"/>
                        </a:rPr>
                        <a:t>50</a:t>
                      </a:r>
                      <a:endParaRPr sz="1400" b="1" u="none" strike="noStrike" cap="none"/>
                    </a:p>
                  </a:txBody>
                  <a:tcPr marL="91450" marR="91450" marT="45725" marB="45725"/>
                </a:tc>
                <a:extLst>
                  <a:ext uri="{0D108BD9-81ED-4DB2-BD59-A6C34878D82A}">
                    <a16:rowId xmlns:a16="http://schemas.microsoft.com/office/drawing/2014/main" val="10005"/>
                  </a:ext>
                </a:extLst>
              </a:tr>
              <a:tr h="52046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Calibri"/>
                          <a:ea typeface="Calibri"/>
                          <a:cs typeface="Calibri"/>
                          <a:sym typeface="Calibri"/>
                        </a:rPr>
                        <a:t>GRU</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6.02317</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                    2.4542</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                     0.9585</a:t>
                      </a:r>
                      <a:endParaRPr sz="1400" b="1" u="none" strike="noStrike" cap="none"/>
                    </a:p>
                  </a:txBody>
                  <a:tcPr marL="91450" marR="91450" marT="45725" marB="45725"/>
                </a:tc>
                <a:tc>
                  <a:txBody>
                    <a:bodyPr/>
                    <a:lstStyle/>
                    <a:p>
                      <a:pPr marL="0" marR="0" lvl="0" indent="0" algn="r" rtl="0">
                        <a:lnSpc>
                          <a:spcPct val="100000"/>
                        </a:lnSpc>
                        <a:spcBef>
                          <a:spcPts val="0"/>
                        </a:spcBef>
                        <a:spcAft>
                          <a:spcPts val="0"/>
                        </a:spcAft>
                        <a:buClr>
                          <a:srgbClr val="000000"/>
                        </a:buClr>
                        <a:buSzPts val="1600"/>
                        <a:buFont typeface="Arial"/>
                        <a:buNone/>
                      </a:pPr>
                      <a:r>
                        <a:rPr lang="en-US" sz="1600" b="1" u="none" strike="noStrike" cap="none">
                          <a:latin typeface="Calibri"/>
                          <a:ea typeface="Calibri"/>
                          <a:cs typeface="Calibri"/>
                          <a:sym typeface="Calibri"/>
                        </a:rPr>
                        <a:t>              0.00489</a:t>
                      </a:r>
                      <a:endParaRPr sz="1600" b="1" u="none" strike="noStrike" cap="none">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4.8686317313695326e-05</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dirty="0">
                          <a:latin typeface="Calibri"/>
                          <a:ea typeface="Calibri"/>
                          <a:cs typeface="Calibri"/>
                          <a:sym typeface="Calibri"/>
                        </a:rPr>
                        <a:t>50</a:t>
                      </a:r>
                      <a:endParaRPr sz="1400" b="1" u="none" strike="noStrike" cap="none" dirty="0"/>
                    </a:p>
                  </a:txBody>
                  <a:tcPr marL="91450" marR="91450" marT="45725" marB="45725"/>
                </a:tc>
                <a:extLst>
                  <a:ext uri="{0D108BD9-81ED-4DB2-BD59-A6C34878D82A}">
                    <a16:rowId xmlns:a16="http://schemas.microsoft.com/office/drawing/2014/main" val="10006"/>
                  </a:ext>
                </a:extLst>
              </a:tr>
            </a:tbl>
          </a:graphicData>
        </a:graphic>
      </p:graphicFrame>
      <p:sp>
        <p:nvSpPr>
          <p:cNvPr id="328" name="Google Shape;328;p16"/>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17"/>
          <p:cNvSpPr txBox="1">
            <a:spLocks noGrp="1"/>
          </p:cNvSpPr>
          <p:nvPr>
            <p:ph type="title"/>
          </p:nvPr>
        </p:nvSpPr>
        <p:spPr>
          <a:xfrm>
            <a:off x="381000" y="595227"/>
            <a:ext cx="11430000" cy="498598"/>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dk2"/>
              </a:buClr>
              <a:buSzPts val="3600"/>
              <a:buFont typeface="Arial"/>
              <a:buNone/>
            </a:pPr>
            <a:r>
              <a:rPr lang="en-US"/>
              <a:t>Best Model</a:t>
            </a:r>
            <a:endParaRPr/>
          </a:p>
        </p:txBody>
      </p:sp>
      <p:graphicFrame>
        <p:nvGraphicFramePr>
          <p:cNvPr id="334" name="Google Shape;334;p17"/>
          <p:cNvGraphicFramePr/>
          <p:nvPr>
            <p:extLst>
              <p:ext uri="{D42A27DB-BD31-4B8C-83A1-F6EECF244321}">
                <p14:modId xmlns:p14="http://schemas.microsoft.com/office/powerpoint/2010/main" val="3467497081"/>
              </p:ext>
            </p:extLst>
          </p:nvPr>
        </p:nvGraphicFramePr>
        <p:xfrm>
          <a:off x="312175" y="1800225"/>
          <a:ext cx="11309553" cy="518170"/>
        </p:xfrm>
        <a:graphic>
          <a:graphicData uri="http://schemas.openxmlformats.org/drawingml/2006/table">
            <a:tbl>
              <a:tblPr firstRow="1" bandRow="1">
                <a:noFill/>
                <a:tableStyleId>{DD09D073-9F9E-44BA-95EE-544A61AC6E4B}</a:tableStyleId>
              </a:tblPr>
              <a:tblGrid>
                <a:gridCol w="1834988">
                  <a:extLst>
                    <a:ext uri="{9D8B030D-6E8A-4147-A177-3AD203B41FA5}">
                      <a16:colId xmlns:a16="http://schemas.microsoft.com/office/drawing/2014/main" val="20000"/>
                    </a:ext>
                  </a:extLst>
                </a:gridCol>
                <a:gridCol w="1546325">
                  <a:extLst>
                    <a:ext uri="{9D8B030D-6E8A-4147-A177-3AD203B41FA5}">
                      <a16:colId xmlns:a16="http://schemas.microsoft.com/office/drawing/2014/main" val="20001"/>
                    </a:ext>
                  </a:extLst>
                </a:gridCol>
                <a:gridCol w="1690631">
                  <a:extLst>
                    <a:ext uri="{9D8B030D-6E8A-4147-A177-3AD203B41FA5}">
                      <a16:colId xmlns:a16="http://schemas.microsoft.com/office/drawing/2014/main" val="20002"/>
                    </a:ext>
                  </a:extLst>
                </a:gridCol>
                <a:gridCol w="1690631">
                  <a:extLst>
                    <a:ext uri="{9D8B030D-6E8A-4147-A177-3AD203B41FA5}">
                      <a16:colId xmlns:a16="http://schemas.microsoft.com/office/drawing/2014/main" val="20003"/>
                    </a:ext>
                  </a:extLst>
                </a:gridCol>
                <a:gridCol w="1607115">
                  <a:extLst>
                    <a:ext uri="{9D8B030D-6E8A-4147-A177-3AD203B41FA5}">
                      <a16:colId xmlns:a16="http://schemas.microsoft.com/office/drawing/2014/main" val="20004"/>
                    </a:ext>
                  </a:extLst>
                </a:gridCol>
                <a:gridCol w="1774147">
                  <a:extLst>
                    <a:ext uri="{9D8B030D-6E8A-4147-A177-3AD203B41FA5}">
                      <a16:colId xmlns:a16="http://schemas.microsoft.com/office/drawing/2014/main" val="20005"/>
                    </a:ext>
                  </a:extLst>
                </a:gridCol>
                <a:gridCol w="1165716">
                  <a:extLst>
                    <a:ext uri="{9D8B030D-6E8A-4147-A177-3AD203B41FA5}">
                      <a16:colId xmlns:a16="http://schemas.microsoft.com/office/drawing/2014/main" val="20006"/>
                    </a:ext>
                  </a:extLst>
                </a:gridCol>
              </a:tblGrid>
              <a:tr h="490691">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alibri"/>
                          <a:ea typeface="Calibri"/>
                          <a:cs typeface="Calibri"/>
                          <a:sym typeface="Calibri"/>
                        </a:rPr>
                        <a:t>GRU</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dirty="0"/>
                        <a:t>6.02317</a:t>
                      </a:r>
                      <a:endParaRPr sz="1400" u="none" strike="noStrike" cap="none" dirty="0"/>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dirty="0"/>
                        <a:t>                    2.4542</a:t>
                      </a:r>
                      <a:endParaRPr sz="1400" u="none" strike="noStrike" cap="none" dirty="0"/>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t>                     0.9585</a:t>
                      </a:r>
                      <a:endParaRPr sz="14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600"/>
                        <a:buFont typeface="Arial"/>
                        <a:buNone/>
                      </a:pPr>
                      <a:r>
                        <a:rPr lang="en-US" sz="1600" u="none" strike="noStrike" cap="none">
                          <a:latin typeface="Calibri"/>
                          <a:ea typeface="Calibri"/>
                          <a:cs typeface="Calibri"/>
                          <a:sym typeface="Calibri"/>
                        </a:rPr>
                        <a:t>              0.00489</a:t>
                      </a:r>
                      <a:endParaRPr sz="1600" u="none" strike="noStrike" cap="none">
                        <a:latin typeface="Calibri"/>
                        <a:ea typeface="Calibri"/>
                        <a:cs typeface="Calibri"/>
                        <a:sym typeface="Calibri"/>
                      </a:endParaRPr>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400"/>
                        <a:buFont typeface="Arial"/>
                        <a:buNone/>
                      </a:pPr>
                      <a:r>
                        <a:rPr lang="en-US" sz="1400" u="none" strike="noStrike" cap="none"/>
                        <a:t>4.8686317313695326e-05</a:t>
                      </a:r>
                      <a:endParaRPr sz="14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800"/>
                        <a:buFont typeface="Arial"/>
                        <a:buNone/>
                      </a:pPr>
                      <a:r>
                        <a:rPr lang="en-US" sz="1800" u="none" strike="noStrike" cap="none" dirty="0">
                          <a:latin typeface="Calibri"/>
                          <a:ea typeface="Calibri"/>
                          <a:cs typeface="Calibri"/>
                          <a:sym typeface="Calibri"/>
                        </a:rPr>
                        <a:t>50</a:t>
                      </a:r>
                      <a:endParaRPr sz="1400" u="none" strike="noStrike" cap="none" dirty="0"/>
                    </a:p>
                  </a:txBody>
                  <a:tcPr marL="91450" marR="91450" marT="45725" marB="45725" anchor="ctr"/>
                </a:tc>
                <a:extLst>
                  <a:ext uri="{0D108BD9-81ED-4DB2-BD59-A6C34878D82A}">
                    <a16:rowId xmlns:a16="http://schemas.microsoft.com/office/drawing/2014/main" val="10000"/>
                  </a:ext>
                </a:extLst>
              </a:tr>
            </a:tbl>
          </a:graphicData>
        </a:graphic>
      </p:graphicFrame>
      <p:graphicFrame>
        <p:nvGraphicFramePr>
          <p:cNvPr id="335" name="Google Shape;335;p17"/>
          <p:cNvGraphicFramePr/>
          <p:nvPr/>
        </p:nvGraphicFramePr>
        <p:xfrm>
          <a:off x="322007" y="1279113"/>
          <a:ext cx="11280050" cy="480850"/>
        </p:xfrm>
        <a:graphic>
          <a:graphicData uri="http://schemas.openxmlformats.org/drawingml/2006/table">
            <a:tbl>
              <a:tblPr firstRow="1" bandRow="1">
                <a:noFill/>
                <a:tableStyleId>{DD09D073-9F9E-44BA-95EE-544A61AC6E4B}</a:tableStyleId>
              </a:tblPr>
              <a:tblGrid>
                <a:gridCol w="1830200">
                  <a:extLst>
                    <a:ext uri="{9D8B030D-6E8A-4147-A177-3AD203B41FA5}">
                      <a16:colId xmlns:a16="http://schemas.microsoft.com/office/drawing/2014/main" val="20000"/>
                    </a:ext>
                  </a:extLst>
                </a:gridCol>
                <a:gridCol w="1542275">
                  <a:extLst>
                    <a:ext uri="{9D8B030D-6E8A-4147-A177-3AD203B41FA5}">
                      <a16:colId xmlns:a16="http://schemas.microsoft.com/office/drawing/2014/main" val="20001"/>
                    </a:ext>
                  </a:extLst>
                </a:gridCol>
                <a:gridCol w="1686225">
                  <a:extLst>
                    <a:ext uri="{9D8B030D-6E8A-4147-A177-3AD203B41FA5}">
                      <a16:colId xmlns:a16="http://schemas.microsoft.com/office/drawing/2014/main" val="20002"/>
                    </a:ext>
                  </a:extLst>
                </a:gridCol>
                <a:gridCol w="1686225">
                  <a:extLst>
                    <a:ext uri="{9D8B030D-6E8A-4147-A177-3AD203B41FA5}">
                      <a16:colId xmlns:a16="http://schemas.microsoft.com/office/drawing/2014/main" val="20003"/>
                    </a:ext>
                  </a:extLst>
                </a:gridCol>
                <a:gridCol w="1602925">
                  <a:extLst>
                    <a:ext uri="{9D8B030D-6E8A-4147-A177-3AD203B41FA5}">
                      <a16:colId xmlns:a16="http://schemas.microsoft.com/office/drawing/2014/main" val="20004"/>
                    </a:ext>
                  </a:extLst>
                </a:gridCol>
                <a:gridCol w="1769525">
                  <a:extLst>
                    <a:ext uri="{9D8B030D-6E8A-4147-A177-3AD203B41FA5}">
                      <a16:colId xmlns:a16="http://schemas.microsoft.com/office/drawing/2014/main" val="20005"/>
                    </a:ext>
                  </a:extLst>
                </a:gridCol>
                <a:gridCol w="1162675">
                  <a:extLst>
                    <a:ext uri="{9D8B030D-6E8A-4147-A177-3AD203B41FA5}">
                      <a16:colId xmlns:a16="http://schemas.microsoft.com/office/drawing/2014/main" val="20006"/>
                    </a:ext>
                  </a:extLst>
                </a:gridCol>
              </a:tblGrid>
              <a:tr h="48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alibri"/>
                          <a:ea typeface="Calibri"/>
                          <a:cs typeface="Calibri"/>
                          <a:sym typeface="Calibri"/>
                        </a:rPr>
                        <a:t>Model</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MSE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RMSE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R^2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LOSS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Calibri"/>
                          <a:ea typeface="Calibri"/>
                          <a:cs typeface="Calibri"/>
                          <a:sym typeface="Calibri"/>
                        </a:rPr>
                        <a:t>Epochs</a:t>
                      </a:r>
                      <a:endParaRPr sz="1400" u="none" strike="noStrike" cap="none"/>
                    </a:p>
                  </a:txBody>
                  <a:tcPr marL="91450" marR="91450" marT="45725" marB="45725"/>
                </a:tc>
                <a:extLst>
                  <a:ext uri="{0D108BD9-81ED-4DB2-BD59-A6C34878D82A}">
                    <a16:rowId xmlns:a16="http://schemas.microsoft.com/office/drawing/2014/main" val="10000"/>
                  </a:ext>
                </a:extLst>
              </a:tr>
            </a:tbl>
          </a:graphicData>
        </a:graphic>
      </p:graphicFrame>
      <p:pic>
        <p:nvPicPr>
          <p:cNvPr id="336" name="Google Shape;336;p17"/>
          <p:cNvPicPr preferRelativeResize="0"/>
          <p:nvPr/>
        </p:nvPicPr>
        <p:blipFill rotWithShape="1">
          <a:blip r:embed="rId3">
            <a:alphaModFix/>
          </a:blip>
          <a:srcRect/>
          <a:stretch/>
        </p:blipFill>
        <p:spPr>
          <a:xfrm>
            <a:off x="381000" y="2549783"/>
            <a:ext cx="4201907" cy="3253784"/>
          </a:xfrm>
          <a:prstGeom prst="rect">
            <a:avLst/>
          </a:prstGeom>
          <a:noFill/>
          <a:ln>
            <a:noFill/>
          </a:ln>
        </p:spPr>
      </p:pic>
      <p:pic>
        <p:nvPicPr>
          <p:cNvPr id="337" name="Google Shape;337;p17"/>
          <p:cNvPicPr preferRelativeResize="0"/>
          <p:nvPr/>
        </p:nvPicPr>
        <p:blipFill rotWithShape="1">
          <a:blip r:embed="rId4">
            <a:alphaModFix/>
          </a:blip>
          <a:srcRect/>
          <a:stretch/>
        </p:blipFill>
        <p:spPr>
          <a:xfrm>
            <a:off x="5310201" y="2639249"/>
            <a:ext cx="4205120" cy="3164318"/>
          </a:xfrm>
          <a:prstGeom prst="rect">
            <a:avLst/>
          </a:prstGeom>
          <a:noFill/>
          <a:ln>
            <a:noFill/>
          </a:ln>
        </p:spPr>
      </p:pic>
      <p:sp>
        <p:nvSpPr>
          <p:cNvPr id="338" name="Google Shape;338;p17"/>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8"/>
          <p:cNvSpPr txBox="1">
            <a:spLocks noGrp="1"/>
          </p:cNvSpPr>
          <p:nvPr>
            <p:ph type="title"/>
          </p:nvPr>
        </p:nvSpPr>
        <p:spPr>
          <a:xfrm>
            <a:off x="714375" y="1247776"/>
            <a:ext cx="8553600" cy="44883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3200"/>
              <a:buFont typeface="Arial"/>
              <a:buNone/>
            </a:pPr>
            <a:endParaRPr sz="3200"/>
          </a:p>
          <a:p>
            <a:pPr marL="0" lvl="0" indent="0" algn="l" rtl="0">
              <a:lnSpc>
                <a:spcPct val="75000"/>
              </a:lnSpc>
              <a:spcBef>
                <a:spcPts val="0"/>
              </a:spcBef>
              <a:spcAft>
                <a:spcPts val="0"/>
              </a:spcAft>
              <a:buClr>
                <a:schemeClr val="lt1"/>
              </a:buClr>
              <a:buSzPts val="5800"/>
              <a:buFont typeface="Times New Roman"/>
              <a:buNone/>
            </a:pPr>
            <a:r>
              <a:rPr lang="en-US" sz="4800" i="1">
                <a:latin typeface="Times New Roman"/>
                <a:ea typeface="Times New Roman"/>
                <a:cs typeface="Times New Roman"/>
                <a:sym typeface="Times New Roman"/>
              </a:rPr>
              <a:t>Reinforcement Learning</a:t>
            </a:r>
            <a:endParaRPr sz="4800" i="1">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lt1"/>
              </a:buClr>
              <a:buSzPts val="3200"/>
              <a:buFont typeface="Arial"/>
              <a:buNone/>
            </a:pPr>
            <a:endParaRPr i="1">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lt1"/>
              </a:buClr>
              <a:buSzPts val="3200"/>
              <a:buFont typeface="Arial"/>
              <a:buNone/>
            </a:pPr>
            <a:endParaRPr i="1">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lt1"/>
              </a:buClr>
              <a:buSzPts val="3200"/>
              <a:buFont typeface="Arial"/>
              <a:buNone/>
            </a:pPr>
            <a:r>
              <a:rPr lang="en-US" i="1">
                <a:latin typeface="Times New Roman"/>
                <a:ea typeface="Times New Roman"/>
                <a:cs typeface="Times New Roman"/>
                <a:sym typeface="Times New Roman"/>
              </a:rPr>
              <a:t>Jibi Jacob </a:t>
            </a:r>
            <a:endParaRPr i="1">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lt1"/>
              </a:buClr>
              <a:buSzPts val="3200"/>
              <a:buFont typeface="Arial"/>
              <a:buNone/>
            </a:pPr>
            <a:endParaRPr i="1">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lt1"/>
              </a:buClr>
              <a:buSzPts val="3200"/>
              <a:buFont typeface="Arial"/>
              <a:buNone/>
            </a:pPr>
            <a:r>
              <a:rPr lang="en-US" i="1">
                <a:latin typeface="Times New Roman"/>
                <a:ea typeface="Times New Roman"/>
                <a:cs typeface="Times New Roman"/>
                <a:sym typeface="Times New Roman"/>
              </a:rPr>
              <a:t>Swathy Raja</a:t>
            </a:r>
            <a:endParaRPr i="1">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lt1"/>
              </a:buClr>
              <a:buSzPts val="3200"/>
              <a:buFont typeface="Arial"/>
              <a:buNone/>
            </a:pPr>
            <a:endParaRPr i="1">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lt1"/>
              </a:buClr>
              <a:buSzPts val="3200"/>
              <a:buFont typeface="Arial"/>
              <a:buNone/>
            </a:pPr>
            <a:endParaRPr i="1">
              <a:latin typeface="Times New Roman"/>
              <a:ea typeface="Times New Roman"/>
              <a:cs typeface="Times New Roman"/>
              <a:sym typeface="Times New Roman"/>
            </a:endParaRPr>
          </a:p>
        </p:txBody>
      </p:sp>
      <p:sp>
        <p:nvSpPr>
          <p:cNvPr id="344" name="Google Shape;344;p18"/>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448676" y="2857325"/>
            <a:ext cx="7220485" cy="25545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endParaRPr sz="3200" b="1" i="1" u="none" strike="noStrike" cap="none" dirty="0">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3200"/>
              <a:buFont typeface="Arial"/>
              <a:buNone/>
            </a:pPr>
            <a:endParaRPr sz="3200" b="1" i="1" u="none" strike="noStrike" cap="none" dirty="0">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3200"/>
              <a:buFont typeface="Arial"/>
              <a:buNone/>
            </a:pPr>
            <a:r>
              <a:rPr lang="en-US" sz="3200" b="1" i="1" u="none" strike="noStrike" cap="none" dirty="0">
                <a:solidFill>
                  <a:schemeClr val="lt1"/>
                </a:solidFill>
                <a:latin typeface="Times New Roman"/>
                <a:ea typeface="Times New Roman"/>
                <a:cs typeface="Times New Roman"/>
                <a:sym typeface="Times New Roman"/>
              </a:rPr>
              <a:t>Shreyashi Mukhopadhyay</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1" i="1" u="none" strike="noStrike" cap="none" dirty="0">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3200"/>
              <a:buFont typeface="Arial"/>
              <a:buNone/>
            </a:pPr>
            <a:r>
              <a:rPr lang="en-US" sz="3200" b="1" i="1" u="none" strike="noStrike" cap="none" dirty="0" err="1">
                <a:solidFill>
                  <a:schemeClr val="lt1"/>
                </a:solidFill>
                <a:latin typeface="Times New Roman"/>
                <a:ea typeface="Times New Roman"/>
                <a:cs typeface="Times New Roman"/>
                <a:sym typeface="Times New Roman"/>
              </a:rPr>
              <a:t>Anesia</a:t>
            </a:r>
            <a:r>
              <a:rPr lang="en-US" sz="3200" b="1" i="1" u="none" strike="noStrike" cap="none" dirty="0">
                <a:solidFill>
                  <a:schemeClr val="lt1"/>
                </a:solidFill>
                <a:latin typeface="Times New Roman"/>
                <a:ea typeface="Times New Roman"/>
                <a:cs typeface="Times New Roman"/>
                <a:sym typeface="Times New Roman"/>
              </a:rPr>
              <a:t> McCarthy</a:t>
            </a:r>
            <a:endParaRPr sz="1400" b="0" i="0" u="none" strike="noStrike" cap="none" dirty="0">
              <a:solidFill>
                <a:srgbClr val="000000"/>
              </a:solidFill>
              <a:latin typeface="Arial"/>
              <a:ea typeface="Arial"/>
              <a:cs typeface="Arial"/>
              <a:sym typeface="Arial"/>
            </a:endParaRPr>
          </a:p>
        </p:txBody>
      </p:sp>
      <p:sp>
        <p:nvSpPr>
          <p:cNvPr id="155" name="Google Shape;155;p2"/>
          <p:cNvSpPr txBox="1"/>
          <p:nvPr/>
        </p:nvSpPr>
        <p:spPr>
          <a:xfrm>
            <a:off x="540775" y="1376516"/>
            <a:ext cx="6872748"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strike="noStrike" cap="none">
                <a:solidFill>
                  <a:srgbClr val="FFFFFE"/>
                </a:solidFill>
                <a:latin typeface="Times New Roman"/>
                <a:ea typeface="Times New Roman"/>
                <a:cs typeface="Times New Roman"/>
                <a:sym typeface="Times New Roman"/>
              </a:rPr>
              <a:t>Microsoft Stock Price Prediction using Recurrent Neural Networks</a:t>
            </a:r>
            <a:endParaRPr sz="1800" b="1" i="1" u="none" strike="noStrike" cap="none">
              <a:solidFill>
                <a:srgbClr val="FFFFFE"/>
              </a:solidFill>
              <a:latin typeface="Times New Roman"/>
              <a:ea typeface="Times New Roman"/>
              <a:cs typeface="Times New Roman"/>
              <a:sym typeface="Times New Roman"/>
            </a:endParaRPr>
          </a:p>
        </p:txBody>
      </p:sp>
      <p:sp>
        <p:nvSpPr>
          <p:cNvPr id="156" name="Google Shape;156;p2"/>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9"/>
          <p:cNvSpPr txBox="1">
            <a:spLocks noGrp="1"/>
          </p:cNvSpPr>
          <p:nvPr>
            <p:ph type="title"/>
          </p:nvPr>
        </p:nvSpPr>
        <p:spPr>
          <a:xfrm>
            <a:off x="3352801" y="3093327"/>
            <a:ext cx="5204700" cy="669600"/>
          </a:xfrm>
          <a:prstGeom prst="rect">
            <a:avLst/>
          </a:prstGeom>
          <a:noFill/>
          <a:ln>
            <a:noFill/>
          </a:ln>
        </p:spPr>
        <p:txBody>
          <a:bodyPr spcFirstLastPara="1" wrap="square" lIns="0" tIns="0" rIns="0" bIns="0" anchor="ctr" anchorCtr="0">
            <a:spAutoFit/>
          </a:bodyPr>
          <a:lstStyle/>
          <a:p>
            <a:pPr marL="0" lvl="0" indent="0" algn="ctr" rtl="0">
              <a:lnSpc>
                <a:spcPct val="75000"/>
              </a:lnSpc>
              <a:spcBef>
                <a:spcPts val="0"/>
              </a:spcBef>
              <a:spcAft>
                <a:spcPts val="0"/>
              </a:spcAft>
              <a:buClr>
                <a:schemeClr val="lt1"/>
              </a:buClr>
              <a:buSzPts val="5800"/>
              <a:buFont typeface="Times New Roman"/>
              <a:buNone/>
            </a:pPr>
            <a:r>
              <a:rPr lang="en-US" sz="5800"/>
              <a:t>Mind Tracker</a:t>
            </a:r>
            <a:endParaRPr sz="5800"/>
          </a:p>
        </p:txBody>
      </p:sp>
      <p:sp>
        <p:nvSpPr>
          <p:cNvPr id="350" name="Google Shape;350;p19"/>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20"/>
          <p:cNvPicPr preferRelativeResize="0"/>
          <p:nvPr/>
        </p:nvPicPr>
        <p:blipFill rotWithShape="1">
          <a:blip r:embed="rId3">
            <a:alphaModFix amt="38000"/>
          </a:blip>
          <a:srcRect b="15626"/>
          <a:stretch/>
        </p:blipFill>
        <p:spPr>
          <a:xfrm>
            <a:off x="0" y="24"/>
            <a:ext cx="12192000" cy="6858000"/>
          </a:xfrm>
          <a:prstGeom prst="rect">
            <a:avLst/>
          </a:prstGeom>
          <a:noFill/>
          <a:ln>
            <a:noFill/>
          </a:ln>
        </p:spPr>
      </p:pic>
      <p:sp>
        <p:nvSpPr>
          <p:cNvPr id="356" name="Google Shape;356;p20"/>
          <p:cNvSpPr txBox="1">
            <a:spLocks noGrp="1"/>
          </p:cNvSpPr>
          <p:nvPr>
            <p:ph type="body" idx="1"/>
          </p:nvPr>
        </p:nvSpPr>
        <p:spPr>
          <a:xfrm>
            <a:off x="381000" y="1788326"/>
            <a:ext cx="8655424" cy="4173203"/>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accent2"/>
              </a:buClr>
              <a:buSzPts val="1900"/>
              <a:buFont typeface="Arial"/>
              <a:buChar char="•"/>
            </a:pPr>
            <a:r>
              <a:rPr lang="en-US">
                <a:latin typeface="Times New Roman"/>
                <a:ea typeface="Times New Roman"/>
                <a:cs typeface="Times New Roman"/>
                <a:sym typeface="Times New Roman"/>
              </a:rPr>
              <a:t>Influenced from the famous game “Among Us”.</a:t>
            </a:r>
            <a:endParaRPr/>
          </a:p>
          <a:p>
            <a:pPr marL="342900" lvl="0" indent="-342900" algn="l" rtl="0">
              <a:lnSpc>
                <a:spcPct val="100000"/>
              </a:lnSpc>
              <a:spcBef>
                <a:spcPts val="1800"/>
              </a:spcBef>
              <a:spcAft>
                <a:spcPts val="0"/>
              </a:spcAft>
              <a:buClr>
                <a:schemeClr val="accent2"/>
              </a:buClr>
              <a:buSzPts val="1900"/>
              <a:buFont typeface="Arial"/>
              <a:buChar char="•"/>
            </a:pPr>
            <a:r>
              <a:rPr lang="en-US">
                <a:latin typeface="Times New Roman"/>
                <a:ea typeface="Times New Roman"/>
                <a:cs typeface="Times New Roman"/>
                <a:sym typeface="Times New Roman"/>
              </a:rPr>
              <a:t>Multi-Player Game – 1 Psychic(AI Agent) and other players.</a:t>
            </a:r>
            <a:endParaRPr/>
          </a:p>
          <a:p>
            <a:pPr marL="342900" lvl="0" indent="-342900" algn="l" rtl="0">
              <a:lnSpc>
                <a:spcPct val="100000"/>
              </a:lnSpc>
              <a:spcBef>
                <a:spcPts val="1800"/>
              </a:spcBef>
              <a:spcAft>
                <a:spcPts val="0"/>
              </a:spcAft>
              <a:buClr>
                <a:schemeClr val="accent2"/>
              </a:buClr>
              <a:buSzPts val="1900"/>
              <a:buFont typeface="Arial"/>
              <a:buChar char="•"/>
            </a:pPr>
            <a:r>
              <a:rPr lang="en-US">
                <a:latin typeface="Times New Roman"/>
                <a:ea typeface="Times New Roman"/>
                <a:cs typeface="Times New Roman"/>
                <a:sym typeface="Times New Roman"/>
              </a:rPr>
              <a:t>Each level takes place in different Environment.</a:t>
            </a:r>
            <a:endParaRPr/>
          </a:p>
          <a:p>
            <a:pPr marL="342900" lvl="0" indent="-342900" algn="l" rtl="0">
              <a:lnSpc>
                <a:spcPct val="100000"/>
              </a:lnSpc>
              <a:spcBef>
                <a:spcPts val="1800"/>
              </a:spcBef>
              <a:spcAft>
                <a:spcPts val="0"/>
              </a:spcAft>
              <a:buClr>
                <a:schemeClr val="accent2"/>
              </a:buClr>
              <a:buSzPts val="1900"/>
              <a:buFont typeface="Arial"/>
              <a:buChar char="•"/>
            </a:pPr>
            <a:r>
              <a:rPr lang="en-US">
                <a:latin typeface="Times New Roman"/>
                <a:ea typeface="Times New Roman"/>
                <a:cs typeface="Times New Roman"/>
                <a:sym typeface="Times New Roman"/>
              </a:rPr>
              <a:t>Each player is assigned a set of tasks for each level, where the difficulty level increases.</a:t>
            </a:r>
            <a:endParaRPr/>
          </a:p>
          <a:p>
            <a:pPr marL="342900" lvl="0" indent="-342900" algn="l" rtl="0">
              <a:lnSpc>
                <a:spcPct val="100000"/>
              </a:lnSpc>
              <a:spcBef>
                <a:spcPts val="1800"/>
              </a:spcBef>
              <a:spcAft>
                <a:spcPts val="0"/>
              </a:spcAft>
              <a:buClr>
                <a:schemeClr val="accent2"/>
              </a:buClr>
              <a:buSzPts val="1900"/>
              <a:buFont typeface="Arial"/>
              <a:buChar char="•"/>
            </a:pPr>
            <a:r>
              <a:rPr lang="en-US">
                <a:latin typeface="Times New Roman"/>
                <a:ea typeface="Times New Roman"/>
                <a:cs typeface="Times New Roman"/>
                <a:sym typeface="Times New Roman"/>
              </a:rPr>
              <a:t>Each player has unique ability and skillset.</a:t>
            </a:r>
            <a:endParaRPr/>
          </a:p>
          <a:p>
            <a:pPr marL="342900" lvl="0" indent="-342900" algn="l" rtl="0">
              <a:lnSpc>
                <a:spcPct val="100000"/>
              </a:lnSpc>
              <a:spcBef>
                <a:spcPts val="1800"/>
              </a:spcBef>
              <a:spcAft>
                <a:spcPts val="0"/>
              </a:spcAft>
              <a:buClr>
                <a:schemeClr val="accent2"/>
              </a:buClr>
              <a:buSzPts val="1900"/>
              <a:buFont typeface="Arial"/>
              <a:buChar char="•"/>
            </a:pPr>
            <a:r>
              <a:rPr lang="en-US">
                <a:latin typeface="Times New Roman"/>
                <a:ea typeface="Times New Roman"/>
                <a:cs typeface="Times New Roman"/>
                <a:sym typeface="Times New Roman"/>
              </a:rPr>
              <a:t>All player must work together and communicate with each other for achieving their objectives</a:t>
            </a:r>
            <a:endParaRPr/>
          </a:p>
        </p:txBody>
      </p:sp>
      <p:sp>
        <p:nvSpPr>
          <p:cNvPr id="357" name="Google Shape;357;p20"/>
          <p:cNvSpPr txBox="1">
            <a:spLocks noGrp="1"/>
          </p:cNvSpPr>
          <p:nvPr>
            <p:ph type="title"/>
          </p:nvPr>
        </p:nvSpPr>
        <p:spPr>
          <a:xfrm>
            <a:off x="666136" y="896471"/>
            <a:ext cx="11430000" cy="498598"/>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rgbClr val="002A7C"/>
              </a:buClr>
              <a:buSzPts val="3600"/>
              <a:buFont typeface="Times New Roman"/>
              <a:buNone/>
            </a:pPr>
            <a:r>
              <a:rPr lang="en-US">
                <a:solidFill>
                  <a:srgbClr val="002A7C"/>
                </a:solidFill>
                <a:latin typeface="Times New Roman"/>
                <a:ea typeface="Times New Roman"/>
                <a:cs typeface="Times New Roman"/>
                <a:sym typeface="Times New Roman"/>
              </a:rPr>
              <a:t>Mind Tracker</a:t>
            </a:r>
            <a:endParaRPr/>
          </a:p>
        </p:txBody>
      </p:sp>
      <p:sp>
        <p:nvSpPr>
          <p:cNvPr id="358" name="Google Shape;358;p20"/>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1"/>
          <p:cNvSpPr txBox="1">
            <a:spLocks noGrp="1"/>
          </p:cNvSpPr>
          <p:nvPr>
            <p:ph type="title"/>
          </p:nvPr>
        </p:nvSpPr>
        <p:spPr>
          <a:xfrm>
            <a:off x="680904" y="1790711"/>
            <a:ext cx="3819300" cy="498600"/>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rgbClr val="002A7C"/>
              </a:buClr>
              <a:buSzPts val="3600"/>
              <a:buFont typeface="Times New Roman"/>
              <a:buNone/>
            </a:pPr>
            <a:r>
              <a:rPr lang="en-US">
                <a:solidFill>
                  <a:srgbClr val="002A7C"/>
                </a:solidFill>
                <a:latin typeface="Times New Roman"/>
                <a:ea typeface="Times New Roman"/>
                <a:cs typeface="Times New Roman"/>
                <a:sym typeface="Times New Roman"/>
              </a:rPr>
              <a:t>How it works? </a:t>
            </a:r>
            <a:endParaRPr/>
          </a:p>
        </p:txBody>
      </p:sp>
      <p:sp>
        <p:nvSpPr>
          <p:cNvPr id="364" name="Google Shape;364;p21"/>
          <p:cNvSpPr txBox="1">
            <a:spLocks noGrp="1"/>
          </p:cNvSpPr>
          <p:nvPr>
            <p:ph type="body" idx="1"/>
          </p:nvPr>
        </p:nvSpPr>
        <p:spPr>
          <a:xfrm>
            <a:off x="381000" y="2710165"/>
            <a:ext cx="4702200" cy="2322000"/>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accent2"/>
              </a:buClr>
              <a:buSzPts val="1900"/>
              <a:buFont typeface="Arial"/>
              <a:buChar char="•"/>
            </a:pPr>
            <a:r>
              <a:rPr lang="en-US">
                <a:latin typeface="Times New Roman"/>
                <a:ea typeface="Times New Roman"/>
                <a:cs typeface="Times New Roman"/>
                <a:sym typeface="Times New Roman"/>
              </a:rPr>
              <a:t>The psychic must achieve an objective by influencing other players through intimidation, persuasion or deception, while the other players must focus on completing their set of task without being influenced by the psychic who is in disguise.</a:t>
            </a:r>
            <a:endParaRPr/>
          </a:p>
        </p:txBody>
      </p:sp>
      <p:sp>
        <p:nvSpPr>
          <p:cNvPr id="365" name="Google Shape;365;p21"/>
          <p:cNvSpPr txBox="1">
            <a:spLocks noGrp="1"/>
          </p:cNvSpPr>
          <p:nvPr>
            <p:ph type="body" idx="2"/>
          </p:nvPr>
        </p:nvSpPr>
        <p:spPr>
          <a:xfrm>
            <a:off x="5533938" y="2865304"/>
            <a:ext cx="5428200" cy="1127400"/>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accent2"/>
              </a:buClr>
              <a:buSzPts val="1900"/>
              <a:buFont typeface="Arial"/>
              <a:buChar char="•"/>
            </a:pPr>
            <a:r>
              <a:rPr lang="en-US">
                <a:latin typeface="Times New Roman"/>
                <a:ea typeface="Times New Roman"/>
                <a:cs typeface="Times New Roman"/>
                <a:sym typeface="Times New Roman"/>
              </a:rPr>
              <a:t>The game will end, if the player completes all their objective OR the psychic attains its objective through other players.</a:t>
            </a:r>
            <a:endParaRPr/>
          </a:p>
          <a:p>
            <a:pPr marL="0" lvl="0" indent="0" algn="l" rtl="0">
              <a:lnSpc>
                <a:spcPct val="100000"/>
              </a:lnSpc>
              <a:spcBef>
                <a:spcPts val="1800"/>
              </a:spcBef>
              <a:spcAft>
                <a:spcPts val="0"/>
              </a:spcAft>
              <a:buClr>
                <a:schemeClr val="accent2"/>
              </a:buClr>
              <a:buSzPts val="1900"/>
              <a:buNone/>
            </a:pPr>
            <a:endParaRPr>
              <a:latin typeface="Times New Roman"/>
              <a:ea typeface="Times New Roman"/>
              <a:cs typeface="Times New Roman"/>
              <a:sym typeface="Times New Roman"/>
            </a:endParaRPr>
          </a:p>
          <a:p>
            <a:pPr marL="0" lvl="0" indent="0" algn="l" rtl="0">
              <a:lnSpc>
                <a:spcPct val="100000"/>
              </a:lnSpc>
              <a:spcBef>
                <a:spcPts val="1800"/>
              </a:spcBef>
              <a:spcAft>
                <a:spcPts val="0"/>
              </a:spcAft>
              <a:buClr>
                <a:schemeClr val="accent2"/>
              </a:buClr>
              <a:buSzPts val="1900"/>
              <a:buNone/>
            </a:pPr>
            <a:endParaRPr>
              <a:latin typeface="Times New Roman"/>
              <a:ea typeface="Times New Roman"/>
              <a:cs typeface="Times New Roman"/>
              <a:sym typeface="Times New Roman"/>
            </a:endParaRPr>
          </a:p>
        </p:txBody>
      </p:sp>
      <p:sp>
        <p:nvSpPr>
          <p:cNvPr id="366" name="Google Shape;366;p21"/>
          <p:cNvSpPr txBox="1"/>
          <p:nvPr/>
        </p:nvSpPr>
        <p:spPr>
          <a:xfrm>
            <a:off x="5700129" y="1716831"/>
            <a:ext cx="5262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2A7C"/>
                </a:solidFill>
                <a:latin typeface="Times New Roman"/>
                <a:ea typeface="Times New Roman"/>
                <a:cs typeface="Times New Roman"/>
                <a:sym typeface="Times New Roman"/>
              </a:rPr>
              <a:t>How the game ends?</a:t>
            </a:r>
            <a:endParaRPr sz="1400" b="0" i="0" u="none" strike="noStrike" cap="none">
              <a:solidFill>
                <a:srgbClr val="000000"/>
              </a:solidFill>
              <a:latin typeface="Arial"/>
              <a:ea typeface="Arial"/>
              <a:cs typeface="Arial"/>
              <a:sym typeface="Arial"/>
            </a:endParaRPr>
          </a:p>
        </p:txBody>
      </p:sp>
      <p:pic>
        <p:nvPicPr>
          <p:cNvPr id="367" name="Google Shape;367;p21"/>
          <p:cNvPicPr preferRelativeResize="0"/>
          <p:nvPr/>
        </p:nvPicPr>
        <p:blipFill>
          <a:blip r:embed="rId3">
            <a:alphaModFix/>
          </a:blip>
          <a:stretch>
            <a:fillRect/>
          </a:stretch>
        </p:blipFill>
        <p:spPr>
          <a:xfrm>
            <a:off x="6571538" y="3864879"/>
            <a:ext cx="3353031" cy="2560496"/>
          </a:xfrm>
          <a:prstGeom prst="rect">
            <a:avLst/>
          </a:prstGeom>
          <a:noFill/>
          <a:ln>
            <a:noFill/>
          </a:ln>
        </p:spPr>
      </p:pic>
      <p:sp>
        <p:nvSpPr>
          <p:cNvPr id="368" name="Google Shape;368;p21"/>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2"/>
          <p:cNvSpPr txBox="1">
            <a:spLocks noGrp="1"/>
          </p:cNvSpPr>
          <p:nvPr>
            <p:ph type="title"/>
          </p:nvPr>
        </p:nvSpPr>
        <p:spPr>
          <a:xfrm>
            <a:off x="381000" y="859536"/>
            <a:ext cx="2991465" cy="49859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2"/>
              </a:buClr>
              <a:buSzPts val="3600"/>
              <a:buFont typeface="Times New Roman"/>
              <a:buNone/>
            </a:pPr>
            <a:r>
              <a:rPr lang="en-US">
                <a:latin typeface="Times New Roman"/>
                <a:ea typeface="Times New Roman"/>
                <a:cs typeface="Times New Roman"/>
                <a:sym typeface="Times New Roman"/>
              </a:rPr>
              <a:t>Actions</a:t>
            </a:r>
            <a:endParaRPr/>
          </a:p>
        </p:txBody>
      </p:sp>
      <p:sp>
        <p:nvSpPr>
          <p:cNvPr id="374" name="Google Shape;374;p22"/>
          <p:cNvSpPr txBox="1"/>
          <p:nvPr/>
        </p:nvSpPr>
        <p:spPr>
          <a:xfrm>
            <a:off x="6382871" y="1798730"/>
            <a:ext cx="5428129" cy="414487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accent2"/>
              </a:solidFill>
              <a:latin typeface="Times New Roman"/>
              <a:ea typeface="Times New Roman"/>
              <a:cs typeface="Times New Roman"/>
              <a:sym typeface="Times New Roman"/>
            </a:endParaRPr>
          </a:p>
        </p:txBody>
      </p:sp>
      <p:grpSp>
        <p:nvGrpSpPr>
          <p:cNvPr id="375" name="Google Shape;375;p22"/>
          <p:cNvGrpSpPr/>
          <p:nvPr/>
        </p:nvGrpSpPr>
        <p:grpSpPr>
          <a:xfrm>
            <a:off x="380999" y="1798730"/>
            <a:ext cx="5428129" cy="4144363"/>
            <a:chOff x="0" y="0"/>
            <a:chExt cx="5428129" cy="4144363"/>
          </a:xfrm>
        </p:grpSpPr>
        <p:sp>
          <p:nvSpPr>
            <p:cNvPr id="376" name="Google Shape;376;p22"/>
            <p:cNvSpPr/>
            <p:nvPr/>
          </p:nvSpPr>
          <p:spPr>
            <a:xfrm>
              <a:off x="0" y="0"/>
              <a:ext cx="5428129" cy="1183959"/>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2"/>
            <p:cNvSpPr/>
            <p:nvPr/>
          </p:nvSpPr>
          <p:spPr>
            <a:xfrm>
              <a:off x="358147" y="266896"/>
              <a:ext cx="651177" cy="651177"/>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2"/>
            <p:cNvSpPr/>
            <p:nvPr/>
          </p:nvSpPr>
          <p:spPr>
            <a:xfrm>
              <a:off x="1367473" y="505"/>
              <a:ext cx="4060655" cy="118395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2"/>
            <p:cNvSpPr txBox="1"/>
            <p:nvPr/>
          </p:nvSpPr>
          <p:spPr>
            <a:xfrm>
              <a:off x="1367473" y="505"/>
              <a:ext cx="4060655" cy="1183959"/>
            </a:xfrm>
            <a:prstGeom prst="rect">
              <a:avLst/>
            </a:prstGeom>
            <a:noFill/>
            <a:ln>
              <a:noFill/>
            </a:ln>
          </p:spPr>
          <p:txBody>
            <a:bodyPr spcFirstLastPara="1" wrap="square" lIns="125300" tIns="125300" rIns="125300" bIns="125300" anchor="ctr" anchorCtr="0">
              <a:noAutofit/>
            </a:bodyPr>
            <a:lstStyle/>
            <a:p>
              <a:pPr marL="0" marR="0" lvl="0" indent="0" algn="l" rtl="0">
                <a:lnSpc>
                  <a:spcPct val="90000"/>
                </a:lnSpc>
                <a:spcBef>
                  <a:spcPts val="0"/>
                </a:spcBef>
                <a:spcAft>
                  <a:spcPts val="0"/>
                </a:spcAft>
                <a:buClr>
                  <a:schemeClr val="dk1"/>
                </a:buClr>
                <a:buSzPts val="2300"/>
                <a:buFont typeface="Times New Roman"/>
                <a:buNone/>
              </a:pPr>
              <a:r>
                <a:rPr lang="en-US" sz="2300" b="0" i="0" u="none" strike="noStrike" cap="none">
                  <a:solidFill>
                    <a:schemeClr val="dk1"/>
                  </a:solidFill>
                  <a:latin typeface="Times New Roman"/>
                  <a:ea typeface="Times New Roman"/>
                  <a:cs typeface="Times New Roman"/>
                  <a:sym typeface="Times New Roman"/>
                </a:rPr>
                <a:t>Psychic selects a target player</a:t>
              </a:r>
              <a:endParaRPr sz="1400" b="0" i="0" u="none" strike="noStrike" cap="none">
                <a:solidFill>
                  <a:srgbClr val="000000"/>
                </a:solidFill>
                <a:latin typeface="Arial"/>
                <a:ea typeface="Arial"/>
                <a:cs typeface="Arial"/>
                <a:sym typeface="Arial"/>
              </a:endParaRPr>
            </a:p>
          </p:txBody>
        </p:sp>
        <p:sp>
          <p:nvSpPr>
            <p:cNvPr id="380" name="Google Shape;380;p22"/>
            <p:cNvSpPr/>
            <p:nvPr/>
          </p:nvSpPr>
          <p:spPr>
            <a:xfrm>
              <a:off x="0" y="1480455"/>
              <a:ext cx="5428129" cy="1183959"/>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2"/>
            <p:cNvSpPr/>
            <p:nvPr/>
          </p:nvSpPr>
          <p:spPr>
            <a:xfrm>
              <a:off x="358147" y="1746846"/>
              <a:ext cx="651177" cy="651177"/>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2"/>
            <p:cNvSpPr/>
            <p:nvPr/>
          </p:nvSpPr>
          <p:spPr>
            <a:xfrm>
              <a:off x="1367473" y="1480455"/>
              <a:ext cx="4060655" cy="118395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2"/>
            <p:cNvSpPr txBox="1"/>
            <p:nvPr/>
          </p:nvSpPr>
          <p:spPr>
            <a:xfrm>
              <a:off x="1367473" y="1480455"/>
              <a:ext cx="4060655" cy="1183959"/>
            </a:xfrm>
            <a:prstGeom prst="rect">
              <a:avLst/>
            </a:prstGeom>
            <a:noFill/>
            <a:ln>
              <a:noFill/>
            </a:ln>
          </p:spPr>
          <p:txBody>
            <a:bodyPr spcFirstLastPara="1" wrap="square" lIns="125300" tIns="125300" rIns="125300" bIns="125300" anchor="ctr" anchorCtr="0">
              <a:noAutofit/>
            </a:bodyPr>
            <a:lstStyle/>
            <a:p>
              <a:pPr marL="0" marR="0" lvl="0" indent="0" algn="l" rtl="0">
                <a:lnSpc>
                  <a:spcPct val="90000"/>
                </a:lnSpc>
                <a:spcBef>
                  <a:spcPts val="0"/>
                </a:spcBef>
                <a:spcAft>
                  <a:spcPts val="0"/>
                </a:spcAft>
                <a:buClr>
                  <a:schemeClr val="dk1"/>
                </a:buClr>
                <a:buSzPts val="2300"/>
                <a:buFont typeface="Times New Roman"/>
                <a:buNone/>
              </a:pPr>
              <a:r>
                <a:rPr lang="en-US" sz="2300" b="0" i="0" u="none" strike="noStrike" cap="none">
                  <a:solidFill>
                    <a:schemeClr val="dk1"/>
                  </a:solidFill>
                  <a:latin typeface="Times New Roman"/>
                  <a:ea typeface="Times New Roman"/>
                  <a:cs typeface="Times New Roman"/>
                  <a:sym typeface="Times New Roman"/>
                </a:rPr>
                <a:t>Watch and analyze the player and decide on the influencing method</a:t>
              </a:r>
              <a:endParaRPr sz="2300" b="0" i="0" u="none" strike="noStrike" cap="none">
                <a:solidFill>
                  <a:schemeClr val="dk1"/>
                </a:solidFill>
                <a:latin typeface="Times New Roman"/>
                <a:ea typeface="Times New Roman"/>
                <a:cs typeface="Times New Roman"/>
                <a:sym typeface="Times New Roman"/>
              </a:endParaRPr>
            </a:p>
          </p:txBody>
        </p:sp>
        <p:sp>
          <p:nvSpPr>
            <p:cNvPr id="384" name="Google Shape;384;p22"/>
            <p:cNvSpPr/>
            <p:nvPr/>
          </p:nvSpPr>
          <p:spPr>
            <a:xfrm>
              <a:off x="0" y="2960404"/>
              <a:ext cx="5428129" cy="1183959"/>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2"/>
            <p:cNvSpPr/>
            <p:nvPr/>
          </p:nvSpPr>
          <p:spPr>
            <a:xfrm>
              <a:off x="358147" y="3226795"/>
              <a:ext cx="651177" cy="651177"/>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2"/>
            <p:cNvSpPr/>
            <p:nvPr/>
          </p:nvSpPr>
          <p:spPr>
            <a:xfrm>
              <a:off x="1367473" y="2960404"/>
              <a:ext cx="4060655" cy="118395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2"/>
            <p:cNvSpPr txBox="1"/>
            <p:nvPr/>
          </p:nvSpPr>
          <p:spPr>
            <a:xfrm>
              <a:off x="1367473" y="2960404"/>
              <a:ext cx="4060655" cy="1183959"/>
            </a:xfrm>
            <a:prstGeom prst="rect">
              <a:avLst/>
            </a:prstGeom>
            <a:noFill/>
            <a:ln>
              <a:noFill/>
            </a:ln>
          </p:spPr>
          <p:txBody>
            <a:bodyPr spcFirstLastPara="1" wrap="square" lIns="125300" tIns="125300" rIns="125300" bIns="125300" anchor="ctr" anchorCtr="0">
              <a:noAutofit/>
            </a:bodyPr>
            <a:lstStyle/>
            <a:p>
              <a:pPr marL="0" marR="0" lvl="0" indent="0" algn="l" rtl="0">
                <a:lnSpc>
                  <a:spcPct val="90000"/>
                </a:lnSpc>
                <a:spcBef>
                  <a:spcPts val="0"/>
                </a:spcBef>
                <a:spcAft>
                  <a:spcPts val="0"/>
                </a:spcAft>
                <a:buClr>
                  <a:schemeClr val="dk1"/>
                </a:buClr>
                <a:buSzPts val="2300"/>
                <a:buFont typeface="Times New Roman"/>
                <a:buNone/>
              </a:pPr>
              <a:r>
                <a:rPr lang="en-US" sz="2300" b="0" i="0" u="none" strike="noStrike" cap="none">
                  <a:solidFill>
                    <a:schemeClr val="dk1"/>
                  </a:solidFill>
                  <a:latin typeface="Times New Roman"/>
                  <a:ea typeface="Times New Roman"/>
                  <a:cs typeface="Times New Roman"/>
                  <a:sym typeface="Times New Roman"/>
                </a:rPr>
                <a:t>Altering the environment to distract other players</a:t>
              </a:r>
              <a:endParaRPr sz="2300" b="0" i="0" u="none" strike="noStrike" cap="none">
                <a:solidFill>
                  <a:schemeClr val="dk1"/>
                </a:solidFill>
                <a:latin typeface="Times New Roman"/>
                <a:ea typeface="Times New Roman"/>
                <a:cs typeface="Times New Roman"/>
                <a:sym typeface="Times New Roman"/>
              </a:endParaRPr>
            </a:p>
          </p:txBody>
        </p:sp>
      </p:grpSp>
      <p:grpSp>
        <p:nvGrpSpPr>
          <p:cNvPr id="388" name="Google Shape;388;p22"/>
          <p:cNvGrpSpPr/>
          <p:nvPr/>
        </p:nvGrpSpPr>
        <p:grpSpPr>
          <a:xfrm>
            <a:off x="6383338" y="1798638"/>
            <a:ext cx="5427662" cy="4144455"/>
            <a:chOff x="0" y="0"/>
            <a:chExt cx="5427662" cy="4144455"/>
          </a:xfrm>
        </p:grpSpPr>
        <p:sp>
          <p:nvSpPr>
            <p:cNvPr id="389" name="Google Shape;389;p22"/>
            <p:cNvSpPr/>
            <p:nvPr/>
          </p:nvSpPr>
          <p:spPr>
            <a:xfrm>
              <a:off x="0" y="0"/>
              <a:ext cx="5427662" cy="1183985"/>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2"/>
            <p:cNvSpPr/>
            <p:nvPr/>
          </p:nvSpPr>
          <p:spPr>
            <a:xfrm>
              <a:off x="358155" y="266902"/>
              <a:ext cx="651192" cy="651192"/>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2"/>
            <p:cNvSpPr/>
            <p:nvPr/>
          </p:nvSpPr>
          <p:spPr>
            <a:xfrm>
              <a:off x="1367503" y="505"/>
              <a:ext cx="4060158" cy="118398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2"/>
            <p:cNvSpPr txBox="1"/>
            <p:nvPr/>
          </p:nvSpPr>
          <p:spPr>
            <a:xfrm>
              <a:off x="1367503" y="505"/>
              <a:ext cx="4060158" cy="1183985"/>
            </a:xfrm>
            <a:prstGeom prst="rect">
              <a:avLst/>
            </a:prstGeom>
            <a:noFill/>
            <a:ln>
              <a:noFill/>
            </a:ln>
          </p:spPr>
          <p:txBody>
            <a:bodyPr spcFirstLastPara="1" wrap="square" lIns="125300" tIns="125300" rIns="125300" bIns="125300" anchor="ctr" anchorCtr="0">
              <a:noAutofit/>
            </a:bodyPr>
            <a:lstStyle/>
            <a:p>
              <a:pPr marL="0" marR="0" lvl="0" indent="0" algn="l" rtl="0">
                <a:lnSpc>
                  <a:spcPct val="90000"/>
                </a:lnSpc>
                <a:spcBef>
                  <a:spcPts val="0"/>
                </a:spcBef>
                <a:spcAft>
                  <a:spcPts val="0"/>
                </a:spcAft>
                <a:buClr>
                  <a:srgbClr val="000000"/>
                </a:buClr>
                <a:buSzPts val="2300"/>
                <a:buFont typeface="Times New Roman"/>
                <a:buNone/>
              </a:pPr>
              <a:r>
                <a:rPr lang="en-US" sz="2300" b="0" i="0" u="none" strike="noStrike" cap="none">
                  <a:solidFill>
                    <a:srgbClr val="000000"/>
                  </a:solidFill>
                  <a:latin typeface="Times New Roman"/>
                  <a:ea typeface="Times New Roman"/>
                  <a:cs typeface="Times New Roman"/>
                  <a:sym typeface="Times New Roman"/>
                </a:rPr>
                <a:t>The objective of the psychic and its progress rate.</a:t>
              </a:r>
              <a:endParaRPr sz="2300" b="0" i="0" u="none" strike="noStrike" cap="none">
                <a:solidFill>
                  <a:schemeClr val="dk1"/>
                </a:solidFill>
                <a:latin typeface="Times New Roman"/>
                <a:ea typeface="Times New Roman"/>
                <a:cs typeface="Times New Roman"/>
                <a:sym typeface="Times New Roman"/>
              </a:endParaRPr>
            </a:p>
          </p:txBody>
        </p:sp>
        <p:sp>
          <p:nvSpPr>
            <p:cNvPr id="393" name="Google Shape;393;p22"/>
            <p:cNvSpPr/>
            <p:nvPr/>
          </p:nvSpPr>
          <p:spPr>
            <a:xfrm>
              <a:off x="0" y="1480488"/>
              <a:ext cx="5427662" cy="1183985"/>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2"/>
            <p:cNvSpPr/>
            <p:nvPr/>
          </p:nvSpPr>
          <p:spPr>
            <a:xfrm>
              <a:off x="358155" y="1746884"/>
              <a:ext cx="651192" cy="651192"/>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2"/>
            <p:cNvSpPr/>
            <p:nvPr/>
          </p:nvSpPr>
          <p:spPr>
            <a:xfrm>
              <a:off x="1367503" y="1480488"/>
              <a:ext cx="4060158" cy="118398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2"/>
            <p:cNvSpPr txBox="1"/>
            <p:nvPr/>
          </p:nvSpPr>
          <p:spPr>
            <a:xfrm>
              <a:off x="1367503" y="1480488"/>
              <a:ext cx="4060158" cy="1183985"/>
            </a:xfrm>
            <a:prstGeom prst="rect">
              <a:avLst/>
            </a:prstGeom>
            <a:noFill/>
            <a:ln>
              <a:noFill/>
            </a:ln>
          </p:spPr>
          <p:txBody>
            <a:bodyPr spcFirstLastPara="1" wrap="square" lIns="125300" tIns="125300" rIns="125300" bIns="125300" anchor="ctr" anchorCtr="0">
              <a:noAutofit/>
            </a:bodyPr>
            <a:lstStyle/>
            <a:p>
              <a:pPr marL="0" marR="0" lvl="0" indent="0" algn="l" rtl="0">
                <a:lnSpc>
                  <a:spcPct val="90000"/>
                </a:lnSpc>
                <a:spcBef>
                  <a:spcPts val="0"/>
                </a:spcBef>
                <a:spcAft>
                  <a:spcPts val="0"/>
                </a:spcAft>
                <a:buClr>
                  <a:srgbClr val="000000"/>
                </a:buClr>
                <a:buSzPts val="2300"/>
                <a:buFont typeface="Times New Roman"/>
                <a:buNone/>
              </a:pPr>
              <a:r>
                <a:rPr lang="en-US" sz="2300" b="0" i="0" u="none" strike="noStrike" cap="none">
                  <a:solidFill>
                    <a:srgbClr val="000000"/>
                  </a:solidFill>
                  <a:latin typeface="Times New Roman"/>
                  <a:ea typeface="Times New Roman"/>
                  <a:cs typeface="Times New Roman"/>
                  <a:sym typeface="Times New Roman"/>
                </a:rPr>
                <a:t>The objective of other players and their corresponding progress rates.</a:t>
              </a:r>
              <a:endParaRPr sz="2300" b="0" i="0" u="none" strike="noStrike" cap="none">
                <a:solidFill>
                  <a:schemeClr val="dk1"/>
                </a:solidFill>
                <a:latin typeface="Times New Roman"/>
                <a:ea typeface="Times New Roman"/>
                <a:cs typeface="Times New Roman"/>
                <a:sym typeface="Times New Roman"/>
              </a:endParaRPr>
            </a:p>
          </p:txBody>
        </p:sp>
        <p:sp>
          <p:nvSpPr>
            <p:cNvPr id="397" name="Google Shape;397;p22"/>
            <p:cNvSpPr/>
            <p:nvPr/>
          </p:nvSpPr>
          <p:spPr>
            <a:xfrm>
              <a:off x="0" y="2960470"/>
              <a:ext cx="5427662" cy="1183985"/>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2"/>
            <p:cNvSpPr/>
            <p:nvPr/>
          </p:nvSpPr>
          <p:spPr>
            <a:xfrm>
              <a:off x="358155" y="3226867"/>
              <a:ext cx="651192" cy="651192"/>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2"/>
            <p:cNvSpPr/>
            <p:nvPr/>
          </p:nvSpPr>
          <p:spPr>
            <a:xfrm>
              <a:off x="1367503" y="2960470"/>
              <a:ext cx="4060158" cy="118398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22"/>
            <p:cNvSpPr txBox="1"/>
            <p:nvPr/>
          </p:nvSpPr>
          <p:spPr>
            <a:xfrm>
              <a:off x="1367503" y="2960470"/>
              <a:ext cx="4060158" cy="1183985"/>
            </a:xfrm>
            <a:prstGeom prst="rect">
              <a:avLst/>
            </a:prstGeom>
            <a:noFill/>
            <a:ln>
              <a:noFill/>
            </a:ln>
          </p:spPr>
          <p:txBody>
            <a:bodyPr spcFirstLastPara="1" wrap="square" lIns="125300" tIns="125300" rIns="125300" bIns="125300" anchor="ctr" anchorCtr="0">
              <a:noAutofit/>
            </a:bodyPr>
            <a:lstStyle/>
            <a:p>
              <a:pPr marL="0" marR="0" lvl="0" indent="0" algn="l" rtl="0">
                <a:lnSpc>
                  <a:spcPct val="90000"/>
                </a:lnSpc>
                <a:spcBef>
                  <a:spcPts val="0"/>
                </a:spcBef>
                <a:spcAft>
                  <a:spcPts val="0"/>
                </a:spcAft>
                <a:buClr>
                  <a:srgbClr val="000000"/>
                </a:buClr>
                <a:buSzPts val="2300"/>
                <a:buFont typeface="Times New Roman"/>
                <a:buNone/>
              </a:pPr>
              <a:r>
                <a:rPr lang="en-US" sz="2300" b="0" i="0" u="none" strike="noStrike" cap="none">
                  <a:solidFill>
                    <a:srgbClr val="000000"/>
                  </a:solidFill>
                  <a:latin typeface="Times New Roman"/>
                  <a:ea typeface="Times New Roman"/>
                  <a:cs typeface="Times New Roman"/>
                  <a:sym typeface="Times New Roman"/>
                </a:rPr>
                <a:t>How successfully the psychic was able to influence other players.</a:t>
              </a:r>
              <a:endParaRPr sz="2300" b="0" i="0" u="none" strike="noStrike" cap="none">
                <a:solidFill>
                  <a:schemeClr val="dk1"/>
                </a:solidFill>
                <a:latin typeface="Times New Roman"/>
                <a:ea typeface="Times New Roman"/>
                <a:cs typeface="Times New Roman"/>
                <a:sym typeface="Times New Roman"/>
              </a:endParaRPr>
            </a:p>
          </p:txBody>
        </p:sp>
      </p:grpSp>
      <p:sp>
        <p:nvSpPr>
          <p:cNvPr id="401" name="Google Shape;401;p22"/>
          <p:cNvSpPr txBox="1"/>
          <p:nvPr/>
        </p:nvSpPr>
        <p:spPr>
          <a:xfrm>
            <a:off x="6382871" y="711803"/>
            <a:ext cx="629756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39A6"/>
                </a:solidFill>
                <a:latin typeface="Times New Roman"/>
                <a:ea typeface="Times New Roman"/>
                <a:cs typeface="Times New Roman"/>
                <a:sym typeface="Times New Roman"/>
              </a:rPr>
              <a:t>States</a:t>
            </a:r>
            <a:endParaRPr sz="1800" b="0" i="0" u="none" strike="noStrike" cap="none">
              <a:solidFill>
                <a:schemeClr val="dk1"/>
              </a:solidFill>
              <a:latin typeface="Times New Roman"/>
              <a:ea typeface="Times New Roman"/>
              <a:cs typeface="Times New Roman"/>
              <a:sym typeface="Times New Roman"/>
            </a:endParaRPr>
          </a:p>
        </p:txBody>
      </p:sp>
      <p:sp>
        <p:nvSpPr>
          <p:cNvPr id="402" name="Google Shape;402;p22"/>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23"/>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dk2"/>
              </a:buClr>
              <a:buSzPts val="3600"/>
              <a:buFont typeface="Times New Roman"/>
              <a:buNone/>
            </a:pPr>
            <a:r>
              <a:rPr lang="en-US">
                <a:latin typeface="Times New Roman"/>
                <a:ea typeface="Times New Roman"/>
                <a:cs typeface="Times New Roman"/>
                <a:sym typeface="Times New Roman"/>
              </a:rPr>
              <a:t>Rewards For Psychic</a:t>
            </a:r>
            <a:endParaRPr/>
          </a:p>
        </p:txBody>
      </p:sp>
      <p:grpSp>
        <p:nvGrpSpPr>
          <p:cNvPr id="408" name="Google Shape;408;p23"/>
          <p:cNvGrpSpPr/>
          <p:nvPr/>
        </p:nvGrpSpPr>
        <p:grpSpPr>
          <a:xfrm>
            <a:off x="468478" y="1391859"/>
            <a:ext cx="10977704" cy="4271319"/>
            <a:chOff x="457212" y="1406100"/>
            <a:chExt cx="8229579" cy="3426697"/>
          </a:xfrm>
        </p:grpSpPr>
        <p:grpSp>
          <p:nvGrpSpPr>
            <p:cNvPr id="409" name="Google Shape;409;p23"/>
            <p:cNvGrpSpPr/>
            <p:nvPr/>
          </p:nvGrpSpPr>
          <p:grpSpPr>
            <a:xfrm>
              <a:off x="457212" y="1406100"/>
              <a:ext cx="8229579" cy="3426697"/>
              <a:chOff x="457212" y="1406100"/>
              <a:chExt cx="8229579" cy="3426697"/>
            </a:xfrm>
          </p:grpSpPr>
          <p:cxnSp>
            <p:nvCxnSpPr>
              <p:cNvPr id="410" name="Google Shape;410;p23"/>
              <p:cNvCxnSpPr>
                <a:stCxn id="411" idx="4"/>
                <a:endCxn id="412" idx="0"/>
              </p:cNvCxnSpPr>
              <p:nvPr/>
            </p:nvCxnSpPr>
            <p:spPr>
              <a:xfrm>
                <a:off x="860862" y="2213400"/>
                <a:ext cx="0" cy="2128800"/>
              </a:xfrm>
              <a:prstGeom prst="straightConnector1">
                <a:avLst/>
              </a:prstGeom>
              <a:noFill/>
              <a:ln w="19050" cap="flat" cmpd="sng">
                <a:solidFill>
                  <a:srgbClr val="595959"/>
                </a:solidFill>
                <a:prstDash val="solid"/>
                <a:round/>
                <a:headEnd type="none" w="sm" len="sm"/>
                <a:tailEnd type="none" w="sm" len="sm"/>
              </a:ln>
            </p:spPr>
          </p:cxnSp>
          <p:grpSp>
            <p:nvGrpSpPr>
              <p:cNvPr id="413" name="Google Shape;413;p23"/>
              <p:cNvGrpSpPr/>
              <p:nvPr/>
            </p:nvGrpSpPr>
            <p:grpSpPr>
              <a:xfrm>
                <a:off x="877761" y="1518801"/>
                <a:ext cx="3443728" cy="581850"/>
                <a:chOff x="4898500" y="1300375"/>
                <a:chExt cx="1995439" cy="581850"/>
              </a:xfrm>
            </p:grpSpPr>
            <p:sp>
              <p:nvSpPr>
                <p:cNvPr id="414" name="Google Shape;414;p23"/>
                <p:cNvSpPr/>
                <p:nvPr/>
              </p:nvSpPr>
              <p:spPr>
                <a:xfrm>
                  <a:off x="4898500" y="1300525"/>
                  <a:ext cx="1995300" cy="581700"/>
                </a:xfrm>
                <a:prstGeom prst="homePlate">
                  <a:avLst>
                    <a:gd name="adj" fmla="val 50000"/>
                  </a:avLst>
                </a:prstGeom>
                <a:solidFill>
                  <a:srgbClr val="F3F3F3"/>
                </a:solidFill>
                <a:ln>
                  <a:noFill/>
                </a:ln>
              </p:spPr>
              <p:txBody>
                <a:bodyPr spcFirstLastPara="1" wrap="square" lIns="91425" tIns="91425" rIns="0"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rgbClr val="000000"/>
                      </a:solidFill>
                      <a:latin typeface="Times New Roman"/>
                      <a:ea typeface="Times New Roman"/>
                      <a:cs typeface="Times New Roman"/>
                      <a:sym typeface="Times New Roman"/>
                    </a:rPr>
                    <a:t>POSITIVE</a:t>
                  </a:r>
                  <a:endParaRPr sz="2500" b="0" i="0" u="none" strike="noStrike" cap="none">
                    <a:solidFill>
                      <a:srgbClr val="000000"/>
                    </a:solidFill>
                    <a:latin typeface="Times New Roman"/>
                    <a:ea typeface="Times New Roman"/>
                    <a:cs typeface="Times New Roman"/>
                    <a:sym typeface="Times New Roman"/>
                  </a:endParaRPr>
                </a:p>
              </p:txBody>
            </p:sp>
            <p:sp>
              <p:nvSpPr>
                <p:cNvPr id="415" name="Google Shape;415;p23"/>
                <p:cNvSpPr/>
                <p:nvPr/>
              </p:nvSpPr>
              <p:spPr>
                <a:xfrm>
                  <a:off x="6582539" y="1300375"/>
                  <a:ext cx="311400" cy="581700"/>
                </a:xfrm>
                <a:prstGeom prst="chevron">
                  <a:avLst>
                    <a:gd name="adj" fmla="val 45593"/>
                  </a:avLst>
                </a:prstGeom>
                <a:solidFill>
                  <a:srgbClr val="92D0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grpSp>
          <p:sp>
            <p:nvSpPr>
              <p:cNvPr id="411" name="Google Shape;411;p23"/>
              <p:cNvSpPr/>
              <p:nvPr/>
            </p:nvSpPr>
            <p:spPr>
              <a:xfrm>
                <a:off x="457212" y="1406100"/>
                <a:ext cx="807300" cy="807300"/>
              </a:xfrm>
              <a:prstGeom prst="ellipse">
                <a:avLst/>
              </a:prstGeom>
              <a:solidFill>
                <a:srgbClr val="92D0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416" name="Google Shape;416;p23"/>
              <p:cNvSpPr/>
              <p:nvPr/>
            </p:nvSpPr>
            <p:spPr>
              <a:xfrm>
                <a:off x="665987" y="2586382"/>
                <a:ext cx="389700" cy="389700"/>
              </a:xfrm>
              <a:prstGeom prst="ellipse">
                <a:avLst/>
              </a:prstGeom>
              <a:solidFill>
                <a:srgbClr val="69BEE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Times New Roman"/>
                    <a:ea typeface="Times New Roman"/>
                    <a:cs typeface="Times New Roman"/>
                    <a:sym typeface="Times New Roman"/>
                  </a:rPr>
                  <a:t>1</a:t>
                </a:r>
                <a:endParaRPr sz="1800" b="0" i="0" u="none" strike="noStrike" cap="none">
                  <a:solidFill>
                    <a:srgbClr val="FFFFFF"/>
                  </a:solidFill>
                  <a:latin typeface="Times New Roman"/>
                  <a:ea typeface="Times New Roman"/>
                  <a:cs typeface="Times New Roman"/>
                  <a:sym typeface="Times New Roman"/>
                </a:endParaRPr>
              </a:p>
            </p:txBody>
          </p:sp>
          <p:sp>
            <p:nvSpPr>
              <p:cNvPr id="417" name="Google Shape;417;p23"/>
              <p:cNvSpPr txBox="1"/>
              <p:nvPr/>
            </p:nvSpPr>
            <p:spPr>
              <a:xfrm>
                <a:off x="1152477" y="2579190"/>
                <a:ext cx="3440073" cy="40000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Times New Roman"/>
                    <a:ea typeface="Times New Roman"/>
                    <a:cs typeface="Times New Roman"/>
                    <a:sym typeface="Times New Roman"/>
                  </a:rPr>
                  <a:t>If psychic </a:t>
                </a:r>
                <a:r>
                  <a:rPr lang="en-US" sz="1800" b="0" i="0" u="none" strike="noStrike" cap="none">
                    <a:solidFill>
                      <a:srgbClr val="000000"/>
                    </a:solidFill>
                    <a:latin typeface="Times New Roman"/>
                    <a:ea typeface="Times New Roman"/>
                    <a:cs typeface="Times New Roman"/>
                    <a:sym typeface="Times New Roman"/>
                  </a:rPr>
                  <a:t>is able to influence other players</a:t>
                </a:r>
                <a:endParaRPr sz="1700" b="0" i="0" u="none" strike="noStrike" cap="none">
                  <a:solidFill>
                    <a:srgbClr val="000000"/>
                  </a:solidFill>
                  <a:latin typeface="Times New Roman"/>
                  <a:ea typeface="Times New Roman"/>
                  <a:cs typeface="Times New Roman"/>
                  <a:sym typeface="Times New Roman"/>
                </a:endParaRPr>
              </a:p>
            </p:txBody>
          </p:sp>
          <p:sp>
            <p:nvSpPr>
              <p:cNvPr id="418" name="Google Shape;418;p23"/>
              <p:cNvSpPr txBox="1"/>
              <p:nvPr/>
            </p:nvSpPr>
            <p:spPr>
              <a:xfrm>
                <a:off x="1152477" y="3391277"/>
                <a:ext cx="3474574" cy="56837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Times New Roman"/>
                    <a:ea typeface="Times New Roman"/>
                    <a:cs typeface="Times New Roman"/>
                    <a:sym typeface="Times New Roman"/>
                  </a:rPr>
                  <a:t>If psychic is able to successfully complete its objective.</a:t>
                </a:r>
                <a:endParaRPr sz="1400" b="0" i="0" u="none" strike="noStrike" cap="none">
                  <a:solidFill>
                    <a:srgbClr val="000000"/>
                  </a:solidFill>
                  <a:latin typeface="Arial"/>
                  <a:ea typeface="Arial"/>
                  <a:cs typeface="Arial"/>
                  <a:sym typeface="Arial"/>
                </a:endParaRPr>
              </a:p>
            </p:txBody>
          </p:sp>
          <p:sp>
            <p:nvSpPr>
              <p:cNvPr id="419" name="Google Shape;419;p23"/>
              <p:cNvSpPr/>
              <p:nvPr/>
            </p:nvSpPr>
            <p:spPr>
              <a:xfrm>
                <a:off x="665987" y="3464357"/>
                <a:ext cx="389700" cy="389700"/>
              </a:xfrm>
              <a:prstGeom prst="ellipse">
                <a:avLst/>
              </a:prstGeom>
              <a:solidFill>
                <a:srgbClr val="6C6C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Times New Roman"/>
                    <a:ea typeface="Times New Roman"/>
                    <a:cs typeface="Times New Roman"/>
                    <a:sym typeface="Times New Roman"/>
                  </a:rPr>
                  <a:t>2</a:t>
                </a:r>
                <a:endParaRPr sz="1800" b="0" i="0" u="none" strike="noStrike" cap="none">
                  <a:solidFill>
                    <a:srgbClr val="FFFFFF"/>
                  </a:solidFill>
                  <a:latin typeface="Times New Roman"/>
                  <a:ea typeface="Times New Roman"/>
                  <a:cs typeface="Times New Roman"/>
                  <a:sym typeface="Times New Roman"/>
                </a:endParaRPr>
              </a:p>
            </p:txBody>
          </p:sp>
          <p:sp>
            <p:nvSpPr>
              <p:cNvPr id="420" name="Google Shape;420;p23"/>
              <p:cNvSpPr txBox="1"/>
              <p:nvPr/>
            </p:nvSpPr>
            <p:spPr>
              <a:xfrm>
                <a:off x="1152477" y="4242395"/>
                <a:ext cx="3515672" cy="59040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Times New Roman"/>
                    <a:ea typeface="Times New Roman"/>
                    <a:cs typeface="Times New Roman"/>
                    <a:sym typeface="Times New Roman"/>
                  </a:rPr>
                  <a:t>If psychic is able to influence a player before they completed their first task (Bonus)</a:t>
                </a:r>
                <a:endParaRPr sz="1700" b="0" i="0" u="none" strike="noStrike" cap="none">
                  <a:solidFill>
                    <a:srgbClr val="000000"/>
                  </a:solidFill>
                  <a:latin typeface="Times New Roman"/>
                  <a:ea typeface="Times New Roman"/>
                  <a:cs typeface="Times New Roman"/>
                  <a:sym typeface="Times New Roman"/>
                </a:endParaRPr>
              </a:p>
            </p:txBody>
          </p:sp>
          <p:sp>
            <p:nvSpPr>
              <p:cNvPr id="412" name="Google Shape;412;p23"/>
              <p:cNvSpPr/>
              <p:nvPr/>
            </p:nvSpPr>
            <p:spPr>
              <a:xfrm>
                <a:off x="665987" y="4342332"/>
                <a:ext cx="389700" cy="389700"/>
              </a:xfrm>
              <a:prstGeom prst="ellipse">
                <a:avLst/>
              </a:prstGeom>
              <a:solidFill>
                <a:srgbClr val="AA6C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Times New Roman"/>
                    <a:ea typeface="Times New Roman"/>
                    <a:cs typeface="Times New Roman"/>
                    <a:sym typeface="Times New Roman"/>
                  </a:rPr>
                  <a:t>3</a:t>
                </a:r>
                <a:endParaRPr sz="1800" b="0" i="0" u="none" strike="noStrike" cap="none">
                  <a:solidFill>
                    <a:srgbClr val="FFFFFF"/>
                  </a:solidFill>
                  <a:latin typeface="Times New Roman"/>
                  <a:ea typeface="Times New Roman"/>
                  <a:cs typeface="Times New Roman"/>
                  <a:sym typeface="Times New Roman"/>
                </a:endParaRPr>
              </a:p>
            </p:txBody>
          </p:sp>
          <p:cxnSp>
            <p:nvCxnSpPr>
              <p:cNvPr id="421" name="Google Shape;421;p23"/>
              <p:cNvCxnSpPr>
                <a:stCxn id="422" idx="4"/>
                <a:endCxn id="423" idx="4"/>
              </p:cNvCxnSpPr>
              <p:nvPr/>
            </p:nvCxnSpPr>
            <p:spPr>
              <a:xfrm>
                <a:off x="8283141" y="2213400"/>
                <a:ext cx="0" cy="1640700"/>
              </a:xfrm>
              <a:prstGeom prst="straightConnector1">
                <a:avLst/>
              </a:prstGeom>
              <a:noFill/>
              <a:ln w="19050" cap="flat" cmpd="sng">
                <a:solidFill>
                  <a:srgbClr val="595959"/>
                </a:solidFill>
                <a:prstDash val="solid"/>
                <a:round/>
                <a:headEnd type="none" w="sm" len="sm"/>
                <a:tailEnd type="none" w="sm" len="sm"/>
              </a:ln>
            </p:spPr>
          </p:cxnSp>
          <p:grpSp>
            <p:nvGrpSpPr>
              <p:cNvPr id="424" name="Google Shape;424;p23"/>
              <p:cNvGrpSpPr/>
              <p:nvPr/>
            </p:nvGrpSpPr>
            <p:grpSpPr>
              <a:xfrm flipH="1">
                <a:off x="4822514" y="1518801"/>
                <a:ext cx="3443728" cy="581850"/>
                <a:chOff x="4898500" y="1300375"/>
                <a:chExt cx="1995439" cy="581850"/>
              </a:xfrm>
            </p:grpSpPr>
            <p:sp>
              <p:nvSpPr>
                <p:cNvPr id="425" name="Google Shape;425;p23"/>
                <p:cNvSpPr/>
                <p:nvPr/>
              </p:nvSpPr>
              <p:spPr>
                <a:xfrm>
                  <a:off x="4898500" y="1300525"/>
                  <a:ext cx="1995300" cy="581700"/>
                </a:xfrm>
                <a:prstGeom prst="homePlate">
                  <a:avLst>
                    <a:gd name="adj" fmla="val 50000"/>
                  </a:avLst>
                </a:prstGeom>
                <a:solidFill>
                  <a:srgbClr val="F3F3F3"/>
                </a:solidFill>
                <a:ln>
                  <a:noFill/>
                </a:ln>
              </p:spPr>
              <p:txBody>
                <a:bodyPr spcFirstLastPara="1" wrap="square" lIns="91425" tIns="91425" rIns="0"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rgbClr val="000000"/>
                      </a:solidFill>
                      <a:latin typeface="Times New Roman"/>
                      <a:ea typeface="Times New Roman"/>
                      <a:cs typeface="Times New Roman"/>
                      <a:sym typeface="Times New Roman"/>
                    </a:rPr>
                    <a:t>NEGATIVE</a:t>
                  </a:r>
                  <a:endParaRPr sz="2500" b="0" i="0" u="none" strike="noStrike" cap="none">
                    <a:solidFill>
                      <a:srgbClr val="000000"/>
                    </a:solidFill>
                    <a:latin typeface="Times New Roman"/>
                    <a:ea typeface="Times New Roman"/>
                    <a:cs typeface="Times New Roman"/>
                    <a:sym typeface="Times New Roman"/>
                  </a:endParaRPr>
                </a:p>
              </p:txBody>
            </p:sp>
            <p:sp>
              <p:nvSpPr>
                <p:cNvPr id="426" name="Google Shape;426;p23"/>
                <p:cNvSpPr/>
                <p:nvPr/>
              </p:nvSpPr>
              <p:spPr>
                <a:xfrm>
                  <a:off x="6582539" y="1300375"/>
                  <a:ext cx="311400" cy="581700"/>
                </a:xfrm>
                <a:prstGeom prst="chevron">
                  <a:avLst>
                    <a:gd name="adj" fmla="val 45593"/>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grpSp>
          <p:sp>
            <p:nvSpPr>
              <p:cNvPr id="422" name="Google Shape;422;p23"/>
              <p:cNvSpPr/>
              <p:nvPr/>
            </p:nvSpPr>
            <p:spPr>
              <a:xfrm flipH="1">
                <a:off x="7879491" y="1406100"/>
                <a:ext cx="807300" cy="807300"/>
              </a:xfrm>
              <a:prstGeom prst="ellipse">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427" name="Google Shape;427;p23"/>
              <p:cNvSpPr/>
              <p:nvPr/>
            </p:nvSpPr>
            <p:spPr>
              <a:xfrm flipH="1">
                <a:off x="8088316" y="2586382"/>
                <a:ext cx="389700" cy="389700"/>
              </a:xfrm>
              <a:prstGeom prst="ellipse">
                <a:avLst/>
              </a:prstGeom>
              <a:solidFill>
                <a:srgbClr val="FFAC5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Times New Roman"/>
                    <a:ea typeface="Times New Roman"/>
                    <a:cs typeface="Times New Roman"/>
                    <a:sym typeface="Times New Roman"/>
                  </a:rPr>
                  <a:t>1</a:t>
                </a:r>
                <a:endParaRPr sz="1800" b="0" i="0" u="none" strike="noStrike" cap="none">
                  <a:solidFill>
                    <a:srgbClr val="FFFFFF"/>
                  </a:solidFill>
                  <a:latin typeface="Times New Roman"/>
                  <a:ea typeface="Times New Roman"/>
                  <a:cs typeface="Times New Roman"/>
                  <a:sym typeface="Times New Roman"/>
                </a:endParaRPr>
              </a:p>
            </p:txBody>
          </p:sp>
          <p:sp>
            <p:nvSpPr>
              <p:cNvPr id="428" name="Google Shape;428;p23"/>
              <p:cNvSpPr txBox="1"/>
              <p:nvPr/>
            </p:nvSpPr>
            <p:spPr>
              <a:xfrm flipH="1">
                <a:off x="4551453" y="2586382"/>
                <a:ext cx="3443489" cy="639375"/>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Times New Roman"/>
                    <a:ea typeface="Times New Roman"/>
                    <a:cs typeface="Times New Roman"/>
                    <a:sym typeface="Times New Roman"/>
                  </a:rPr>
                  <a:t>If psychics attempt to influence is unsuccessful</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Times New Roman"/>
                  <a:ea typeface="Times New Roman"/>
                  <a:cs typeface="Times New Roman"/>
                  <a:sym typeface="Times New Roman"/>
                </a:endParaRPr>
              </a:p>
            </p:txBody>
          </p:sp>
          <p:sp>
            <p:nvSpPr>
              <p:cNvPr id="429" name="Google Shape;429;p23"/>
              <p:cNvSpPr txBox="1"/>
              <p:nvPr/>
            </p:nvSpPr>
            <p:spPr>
              <a:xfrm flipH="1">
                <a:off x="4801321" y="3339519"/>
                <a:ext cx="3265800" cy="639375"/>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Times New Roman"/>
                    <a:ea typeface="Times New Roman"/>
                    <a:cs typeface="Times New Roman"/>
                    <a:sym typeface="Times New Roman"/>
                  </a:rPr>
                  <a:t>If other players achieve their objective</a:t>
                </a:r>
                <a:endParaRPr sz="1700" b="0" i="0" u="none" strike="noStrike" cap="none">
                  <a:solidFill>
                    <a:srgbClr val="000000"/>
                  </a:solidFill>
                  <a:latin typeface="Times New Roman"/>
                  <a:ea typeface="Times New Roman"/>
                  <a:cs typeface="Times New Roman"/>
                  <a:sym typeface="Times New Roman"/>
                </a:endParaRPr>
              </a:p>
            </p:txBody>
          </p:sp>
          <p:sp>
            <p:nvSpPr>
              <p:cNvPr id="423" name="Google Shape;423;p23"/>
              <p:cNvSpPr/>
              <p:nvPr/>
            </p:nvSpPr>
            <p:spPr>
              <a:xfrm flipH="1">
                <a:off x="8088316" y="3464357"/>
                <a:ext cx="389700" cy="389700"/>
              </a:xfrm>
              <a:prstGeom prst="ellipse">
                <a:avLst/>
              </a:prstGeom>
              <a:solidFill>
                <a:srgbClr val="FF745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Times New Roman"/>
                    <a:ea typeface="Times New Roman"/>
                    <a:cs typeface="Times New Roman"/>
                    <a:sym typeface="Times New Roman"/>
                  </a:rPr>
                  <a:t>2</a:t>
                </a:r>
                <a:endParaRPr sz="1800" b="0" i="0" u="none" strike="noStrike" cap="none">
                  <a:solidFill>
                    <a:srgbClr val="FFFFFF"/>
                  </a:solidFill>
                  <a:latin typeface="Times New Roman"/>
                  <a:ea typeface="Times New Roman"/>
                  <a:cs typeface="Times New Roman"/>
                  <a:sym typeface="Times New Roman"/>
                </a:endParaRPr>
              </a:p>
            </p:txBody>
          </p:sp>
        </p:grpSp>
        <p:sp>
          <p:nvSpPr>
            <p:cNvPr id="430" name="Google Shape;430;p23"/>
            <p:cNvSpPr/>
            <p:nvPr/>
          </p:nvSpPr>
          <p:spPr>
            <a:xfrm>
              <a:off x="690562" y="1685454"/>
              <a:ext cx="340551" cy="248524"/>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Times New Roman"/>
                <a:ea typeface="Times New Roman"/>
                <a:cs typeface="Times New Roman"/>
                <a:sym typeface="Times New Roman"/>
              </a:endParaRPr>
            </a:p>
          </p:txBody>
        </p:sp>
      </p:grpSp>
      <p:sp>
        <p:nvSpPr>
          <p:cNvPr id="431" name="Google Shape;431;p23"/>
          <p:cNvSpPr/>
          <p:nvPr/>
        </p:nvSpPr>
        <p:spPr>
          <a:xfrm>
            <a:off x="10762706" y="1762125"/>
            <a:ext cx="311814" cy="280232"/>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435D74"/>
              </a:solidFill>
              <a:latin typeface="Times New Roman"/>
              <a:ea typeface="Times New Roman"/>
              <a:cs typeface="Times New Roman"/>
              <a:sym typeface="Times New Roman"/>
            </a:endParaRPr>
          </a:p>
        </p:txBody>
      </p:sp>
      <p:sp>
        <p:nvSpPr>
          <p:cNvPr id="432" name="Google Shape;432;p23"/>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4"/>
          <p:cNvSpPr txBox="1">
            <a:spLocks noGrp="1"/>
          </p:cNvSpPr>
          <p:nvPr>
            <p:ph type="title"/>
          </p:nvPr>
        </p:nvSpPr>
        <p:spPr>
          <a:xfrm>
            <a:off x="268699" y="304827"/>
            <a:ext cx="11456581" cy="498598"/>
          </a:xfrm>
          <a:prstGeom prst="rect">
            <a:avLst/>
          </a:prstGeom>
          <a:noFill/>
          <a:ln>
            <a:noFill/>
          </a:ln>
        </p:spPr>
        <p:txBody>
          <a:bodyPr spcFirstLastPara="1" wrap="square" lIns="121900" tIns="121900" rIns="121900" bIns="121900" anchor="ctr" anchorCtr="0">
            <a:noAutofit/>
          </a:bodyPr>
          <a:lstStyle/>
          <a:p>
            <a:pPr marL="0" lvl="0" indent="0" algn="l" rtl="0">
              <a:lnSpc>
                <a:spcPct val="90000"/>
              </a:lnSpc>
              <a:spcBef>
                <a:spcPts val="0"/>
              </a:spcBef>
              <a:spcAft>
                <a:spcPts val="0"/>
              </a:spcAft>
              <a:buClr>
                <a:schemeClr val="dk2"/>
              </a:buClr>
              <a:buSzPts val="1100"/>
              <a:buFont typeface="Times New Roman"/>
              <a:buNone/>
            </a:pPr>
            <a:r>
              <a:rPr lang="en-US">
                <a:latin typeface="Times New Roman"/>
                <a:ea typeface="Times New Roman"/>
                <a:cs typeface="Times New Roman"/>
                <a:sym typeface="Times New Roman"/>
              </a:rPr>
              <a:t>Hypothesis for action, reward and state distribution</a:t>
            </a:r>
            <a:endParaRPr>
              <a:latin typeface="Times New Roman"/>
              <a:ea typeface="Times New Roman"/>
              <a:cs typeface="Times New Roman"/>
              <a:sym typeface="Times New Roman"/>
            </a:endParaRPr>
          </a:p>
        </p:txBody>
      </p:sp>
      <p:grpSp>
        <p:nvGrpSpPr>
          <p:cNvPr id="438" name="Google Shape;438;p24"/>
          <p:cNvGrpSpPr/>
          <p:nvPr/>
        </p:nvGrpSpPr>
        <p:grpSpPr>
          <a:xfrm>
            <a:off x="4588485" y="2186920"/>
            <a:ext cx="3294797" cy="3238401"/>
            <a:chOff x="3336425" y="1658901"/>
            <a:chExt cx="2471098" cy="2428801"/>
          </a:xfrm>
        </p:grpSpPr>
        <p:sp>
          <p:nvSpPr>
            <p:cNvPr id="439" name="Google Shape;439;p24"/>
            <p:cNvSpPr/>
            <p:nvPr/>
          </p:nvSpPr>
          <p:spPr>
            <a:xfrm>
              <a:off x="4162549" y="2473950"/>
              <a:ext cx="818920" cy="818921"/>
            </a:xfrm>
            <a:custGeom>
              <a:avLst/>
              <a:gdLst/>
              <a:ahLst/>
              <a:cxnLst/>
              <a:rect l="l" t="t" r="r" b="b"/>
              <a:pathLst>
                <a:path w="18254" h="18253" extrusionOk="0">
                  <a:moveTo>
                    <a:pt x="9121" y="1"/>
                  </a:moveTo>
                  <a:cubicBezTo>
                    <a:pt x="4085" y="1"/>
                    <a:pt x="1" y="4096"/>
                    <a:pt x="1" y="9133"/>
                  </a:cubicBezTo>
                  <a:cubicBezTo>
                    <a:pt x="1" y="14169"/>
                    <a:pt x="4085" y="18253"/>
                    <a:pt x="9121" y="18253"/>
                  </a:cubicBezTo>
                  <a:cubicBezTo>
                    <a:pt x="14158" y="18253"/>
                    <a:pt x="18253" y="14169"/>
                    <a:pt x="18253" y="9133"/>
                  </a:cubicBezTo>
                  <a:cubicBezTo>
                    <a:pt x="18253" y="4096"/>
                    <a:pt x="14158" y="1"/>
                    <a:pt x="9121" y="1"/>
                  </a:cubicBezTo>
                  <a:close/>
                </a:path>
              </a:pathLst>
            </a:custGeom>
            <a:solidFill>
              <a:srgbClr val="002060"/>
            </a:solidFill>
            <a:ln>
              <a:noFill/>
            </a:ln>
            <a:effectLst>
              <a:outerShdw blurRad="63500" sx="102000" sy="102000" algn="ctr" rotWithShape="0">
                <a:srgbClr val="000000">
                  <a:alpha val="4000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Times New Roman"/>
                <a:ea typeface="Times New Roman"/>
                <a:cs typeface="Times New Roman"/>
                <a:sym typeface="Times New Roman"/>
              </a:endParaRPr>
            </a:p>
          </p:txBody>
        </p:sp>
        <p:sp>
          <p:nvSpPr>
            <p:cNvPr id="440" name="Google Shape;440;p24"/>
            <p:cNvSpPr/>
            <p:nvPr/>
          </p:nvSpPr>
          <p:spPr>
            <a:xfrm>
              <a:off x="4625653" y="1835940"/>
              <a:ext cx="1181870" cy="1230069"/>
            </a:xfrm>
            <a:custGeom>
              <a:avLst/>
              <a:gdLst/>
              <a:ahLst/>
              <a:cxnLst/>
              <a:rect l="l" t="t" r="r" b="b"/>
              <a:pathLst>
                <a:path w="26850" h="27945" extrusionOk="0">
                  <a:moveTo>
                    <a:pt x="12478" y="1"/>
                  </a:moveTo>
                  <a:lnTo>
                    <a:pt x="1" y="8918"/>
                  </a:lnTo>
                  <a:lnTo>
                    <a:pt x="25563" y="27945"/>
                  </a:lnTo>
                  <a:cubicBezTo>
                    <a:pt x="26849" y="20884"/>
                    <a:pt x="25206" y="13562"/>
                    <a:pt x="21027" y="7716"/>
                  </a:cubicBezTo>
                  <a:cubicBezTo>
                    <a:pt x="18765" y="4549"/>
                    <a:pt x="15967" y="2025"/>
                    <a:pt x="12478" y="1"/>
                  </a:cubicBezTo>
                  <a:close/>
                </a:path>
              </a:pathLst>
            </a:custGeom>
            <a:gradFill>
              <a:gsLst>
                <a:gs pos="0">
                  <a:srgbClr val="93293C"/>
                </a:gs>
                <a:gs pos="50000">
                  <a:srgbClr val="D63B58"/>
                </a:gs>
                <a:gs pos="100000">
                  <a:srgbClr val="FF486A"/>
                </a:gs>
              </a:gsLst>
              <a:lin ang="5400000" scaled="0"/>
            </a:gradFill>
            <a:ln>
              <a:noFill/>
            </a:ln>
            <a:effectLst>
              <a:outerShdw blurRad="63500" sx="102000" sy="102000" algn="ctr" rotWithShape="0">
                <a:srgbClr val="000000">
                  <a:alpha val="4000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Times New Roman"/>
                <a:ea typeface="Times New Roman"/>
                <a:cs typeface="Times New Roman"/>
                <a:sym typeface="Times New Roman"/>
              </a:endParaRPr>
            </a:p>
          </p:txBody>
        </p:sp>
        <p:sp>
          <p:nvSpPr>
            <p:cNvPr id="441" name="Google Shape;441;p24"/>
            <p:cNvSpPr/>
            <p:nvPr/>
          </p:nvSpPr>
          <p:spPr>
            <a:xfrm>
              <a:off x="3336425" y="2025656"/>
              <a:ext cx="784084" cy="1335403"/>
            </a:xfrm>
            <a:custGeom>
              <a:avLst/>
              <a:gdLst/>
              <a:ahLst/>
              <a:cxnLst/>
              <a:rect l="l" t="t" r="r" b="b"/>
              <a:pathLst>
                <a:path w="17813" h="30338" extrusionOk="0">
                  <a:moveTo>
                    <a:pt x="8061" y="1"/>
                  </a:moveTo>
                  <a:cubicBezTo>
                    <a:pt x="2929" y="5013"/>
                    <a:pt x="0" y="11907"/>
                    <a:pt x="0" y="19110"/>
                  </a:cubicBezTo>
                  <a:cubicBezTo>
                    <a:pt x="0" y="22992"/>
                    <a:pt x="798" y="26671"/>
                    <a:pt x="2465" y="30338"/>
                  </a:cubicBezTo>
                  <a:lnTo>
                    <a:pt x="17812" y="30338"/>
                  </a:lnTo>
                  <a:lnTo>
                    <a:pt x="8061" y="1"/>
                  </a:lnTo>
                  <a:close/>
                </a:path>
              </a:pathLst>
            </a:custGeom>
            <a:gradFill>
              <a:gsLst>
                <a:gs pos="0">
                  <a:srgbClr val="547D28"/>
                </a:gs>
                <a:gs pos="50000">
                  <a:srgbClr val="7AB539"/>
                </a:gs>
                <a:gs pos="100000">
                  <a:srgbClr val="92D946"/>
                </a:gs>
              </a:gsLst>
              <a:lin ang="2700000" scaled="0"/>
            </a:gradFill>
            <a:ln>
              <a:noFill/>
            </a:ln>
            <a:effectLst>
              <a:outerShdw blurRad="63500" sx="102000" sy="102000" algn="ctr" rotWithShape="0">
                <a:srgbClr val="000000">
                  <a:alpha val="4000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Times New Roman"/>
                <a:ea typeface="Times New Roman"/>
                <a:cs typeface="Times New Roman"/>
                <a:sym typeface="Times New Roman"/>
              </a:endParaRPr>
            </a:p>
          </p:txBody>
        </p:sp>
        <p:sp>
          <p:nvSpPr>
            <p:cNvPr id="442" name="Google Shape;442;p24"/>
            <p:cNvSpPr/>
            <p:nvPr/>
          </p:nvSpPr>
          <p:spPr>
            <a:xfrm>
              <a:off x="3754635" y="1658901"/>
              <a:ext cx="1346936" cy="953243"/>
            </a:xfrm>
            <a:custGeom>
              <a:avLst/>
              <a:gdLst/>
              <a:ahLst/>
              <a:cxnLst/>
              <a:rect l="l" t="t" r="r" b="b"/>
              <a:pathLst>
                <a:path w="30600" h="21656" extrusionOk="0">
                  <a:moveTo>
                    <a:pt x="18052" y="0"/>
                  </a:moveTo>
                  <a:cubicBezTo>
                    <a:pt x="15331" y="0"/>
                    <a:pt x="12599" y="417"/>
                    <a:pt x="9954" y="1260"/>
                  </a:cubicBezTo>
                  <a:cubicBezTo>
                    <a:pt x="6251" y="2439"/>
                    <a:pt x="3001" y="4320"/>
                    <a:pt x="0" y="7035"/>
                  </a:cubicBezTo>
                  <a:lnTo>
                    <a:pt x="4656" y="21656"/>
                  </a:lnTo>
                  <a:lnTo>
                    <a:pt x="30600" y="3142"/>
                  </a:lnTo>
                  <a:cubicBezTo>
                    <a:pt x="26712" y="1062"/>
                    <a:pt x="22396" y="0"/>
                    <a:pt x="18052" y="0"/>
                  </a:cubicBezTo>
                  <a:close/>
                </a:path>
              </a:pathLst>
            </a:custGeom>
            <a:gradFill>
              <a:gsLst>
                <a:gs pos="0">
                  <a:srgbClr val="53748A"/>
                </a:gs>
                <a:gs pos="50000">
                  <a:srgbClr val="78A9C9"/>
                </a:gs>
                <a:gs pos="100000">
                  <a:srgbClr val="90CBF1"/>
                </a:gs>
              </a:gsLst>
              <a:lin ang="2700000" scaled="0"/>
            </a:gradFill>
            <a:ln>
              <a:noFill/>
            </a:ln>
            <a:effectLst>
              <a:outerShdw blurRad="50800" dist="38100" dir="5400000" algn="t" rotWithShape="0">
                <a:srgbClr val="000000">
                  <a:alpha val="4000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Times New Roman"/>
                <a:ea typeface="Times New Roman"/>
                <a:cs typeface="Times New Roman"/>
                <a:sym typeface="Times New Roman"/>
              </a:endParaRPr>
            </a:p>
          </p:txBody>
        </p:sp>
        <p:sp>
          <p:nvSpPr>
            <p:cNvPr id="443" name="Google Shape;443;p24"/>
            <p:cNvSpPr/>
            <p:nvPr/>
          </p:nvSpPr>
          <p:spPr>
            <a:xfrm>
              <a:off x="4751455" y="2741558"/>
              <a:ext cx="986872" cy="1331749"/>
            </a:xfrm>
            <a:custGeom>
              <a:avLst/>
              <a:gdLst/>
              <a:ahLst/>
              <a:cxnLst/>
              <a:rect l="l" t="t" r="r" b="b"/>
              <a:pathLst>
                <a:path w="22420" h="30255" extrusionOk="0">
                  <a:moveTo>
                    <a:pt x="10025" y="1"/>
                  </a:moveTo>
                  <a:lnTo>
                    <a:pt x="0" y="30254"/>
                  </a:lnTo>
                  <a:cubicBezTo>
                    <a:pt x="7108" y="29242"/>
                    <a:pt x="13549" y="25385"/>
                    <a:pt x="17800" y="19586"/>
                  </a:cubicBezTo>
                  <a:cubicBezTo>
                    <a:pt x="20086" y="16443"/>
                    <a:pt x="21610" y="13002"/>
                    <a:pt x="22420" y="9061"/>
                  </a:cubicBezTo>
                  <a:lnTo>
                    <a:pt x="10025" y="1"/>
                  </a:lnTo>
                  <a:close/>
                </a:path>
              </a:pathLst>
            </a:custGeom>
            <a:gradFill>
              <a:gsLst>
                <a:gs pos="0">
                  <a:srgbClr val="AF94D2"/>
                </a:gs>
                <a:gs pos="50000">
                  <a:srgbClr val="CCBEE1"/>
                </a:gs>
                <a:gs pos="100000">
                  <a:srgbClr val="E6E0EF"/>
                </a:gs>
              </a:gsLst>
              <a:path path="circle">
                <a:fillToRect l="50000" t="50000" r="50000" b="50000"/>
              </a:path>
              <a:tileRect/>
            </a:gradFill>
            <a:ln>
              <a:noFill/>
            </a:ln>
            <a:effectLst>
              <a:outerShdw blurRad="63500" sx="102000" sy="102000" algn="ctr" rotWithShape="0">
                <a:srgbClr val="000000">
                  <a:alpha val="4000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Times New Roman"/>
                <a:ea typeface="Times New Roman"/>
                <a:cs typeface="Times New Roman"/>
                <a:sym typeface="Times New Roman"/>
              </a:endParaRPr>
            </a:p>
          </p:txBody>
        </p:sp>
        <p:sp>
          <p:nvSpPr>
            <p:cNvPr id="444" name="Google Shape;444;p24"/>
            <p:cNvSpPr/>
            <p:nvPr/>
          </p:nvSpPr>
          <p:spPr>
            <a:xfrm>
              <a:off x="3481066" y="3435451"/>
              <a:ext cx="1402486" cy="652251"/>
            </a:xfrm>
            <a:custGeom>
              <a:avLst/>
              <a:gdLst/>
              <a:ahLst/>
              <a:cxnLst/>
              <a:rect l="l" t="t" r="r" b="b"/>
              <a:pathLst>
                <a:path w="31862" h="14818" extrusionOk="0">
                  <a:moveTo>
                    <a:pt x="0" y="0"/>
                  </a:moveTo>
                  <a:cubicBezTo>
                    <a:pt x="3203" y="6430"/>
                    <a:pt x="8871" y="11323"/>
                    <a:pt x="15717" y="13538"/>
                  </a:cubicBezTo>
                  <a:cubicBezTo>
                    <a:pt x="18375" y="14393"/>
                    <a:pt x="21058" y="14818"/>
                    <a:pt x="23836" y="14818"/>
                  </a:cubicBezTo>
                  <a:cubicBezTo>
                    <a:pt x="24928" y="14818"/>
                    <a:pt x="26034" y="14752"/>
                    <a:pt x="27159" y="14621"/>
                  </a:cubicBezTo>
                  <a:lnTo>
                    <a:pt x="31862" y="12"/>
                  </a:lnTo>
                  <a:lnTo>
                    <a:pt x="0" y="0"/>
                  </a:lnTo>
                  <a:close/>
                </a:path>
              </a:pathLst>
            </a:custGeom>
            <a:gradFill>
              <a:gsLst>
                <a:gs pos="0">
                  <a:srgbClr val="926240"/>
                </a:gs>
                <a:gs pos="50000">
                  <a:srgbClr val="D38D5D"/>
                </a:gs>
                <a:gs pos="100000">
                  <a:srgbClr val="FEAA6F"/>
                </a:gs>
              </a:gsLst>
              <a:lin ang="2700000" scaled="0"/>
            </a:gradFill>
            <a:ln>
              <a:noFill/>
            </a:ln>
            <a:effectLst>
              <a:outerShdw blurRad="63500" sx="102000" sy="102000" algn="ctr" rotWithShape="0">
                <a:srgbClr val="000000">
                  <a:alpha val="4000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Times New Roman"/>
                <a:ea typeface="Times New Roman"/>
                <a:cs typeface="Times New Roman"/>
                <a:sym typeface="Times New Roman"/>
              </a:endParaRPr>
            </a:p>
          </p:txBody>
        </p:sp>
      </p:grpSp>
      <p:grpSp>
        <p:nvGrpSpPr>
          <p:cNvPr id="445" name="Google Shape;445;p24"/>
          <p:cNvGrpSpPr/>
          <p:nvPr/>
        </p:nvGrpSpPr>
        <p:grpSpPr>
          <a:xfrm>
            <a:off x="4847446" y="3642353"/>
            <a:ext cx="392535" cy="471527"/>
            <a:chOff x="-35814600" y="3202075"/>
            <a:chExt cx="242625" cy="291450"/>
          </a:xfrm>
        </p:grpSpPr>
        <p:sp>
          <p:nvSpPr>
            <p:cNvPr id="446" name="Google Shape;446;p2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Times New Roman"/>
                <a:ea typeface="Times New Roman"/>
                <a:cs typeface="Times New Roman"/>
                <a:sym typeface="Times New Roman"/>
              </a:endParaRPr>
            </a:p>
          </p:txBody>
        </p:sp>
        <p:sp>
          <p:nvSpPr>
            <p:cNvPr id="447" name="Google Shape;447;p2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Times New Roman"/>
                <a:ea typeface="Times New Roman"/>
                <a:cs typeface="Times New Roman"/>
                <a:sym typeface="Times New Roman"/>
              </a:endParaRPr>
            </a:p>
          </p:txBody>
        </p:sp>
        <p:sp>
          <p:nvSpPr>
            <p:cNvPr id="448" name="Google Shape;448;p2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Times New Roman"/>
                <a:ea typeface="Times New Roman"/>
                <a:cs typeface="Times New Roman"/>
                <a:sym typeface="Times New Roman"/>
              </a:endParaRPr>
            </a:p>
          </p:txBody>
        </p:sp>
        <p:sp>
          <p:nvSpPr>
            <p:cNvPr id="449" name="Google Shape;449;p2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Times New Roman"/>
                <a:ea typeface="Times New Roman"/>
                <a:cs typeface="Times New Roman"/>
                <a:sym typeface="Times New Roman"/>
              </a:endParaRPr>
            </a:p>
          </p:txBody>
        </p:sp>
        <p:sp>
          <p:nvSpPr>
            <p:cNvPr id="450" name="Google Shape;450;p2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Times New Roman"/>
                <a:ea typeface="Times New Roman"/>
                <a:cs typeface="Times New Roman"/>
                <a:sym typeface="Times New Roman"/>
              </a:endParaRPr>
            </a:p>
          </p:txBody>
        </p:sp>
        <p:sp>
          <p:nvSpPr>
            <p:cNvPr id="451" name="Google Shape;451;p2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Times New Roman"/>
                <a:ea typeface="Times New Roman"/>
                <a:cs typeface="Times New Roman"/>
                <a:sym typeface="Times New Roman"/>
              </a:endParaRPr>
            </a:p>
          </p:txBody>
        </p:sp>
        <p:sp>
          <p:nvSpPr>
            <p:cNvPr id="452" name="Google Shape;452;p2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Times New Roman"/>
                <a:ea typeface="Times New Roman"/>
                <a:cs typeface="Times New Roman"/>
                <a:sym typeface="Times New Roman"/>
              </a:endParaRPr>
            </a:p>
          </p:txBody>
        </p:sp>
      </p:grpSp>
      <p:grpSp>
        <p:nvGrpSpPr>
          <p:cNvPr id="453" name="Google Shape;453;p24"/>
          <p:cNvGrpSpPr/>
          <p:nvPr/>
        </p:nvGrpSpPr>
        <p:grpSpPr>
          <a:xfrm>
            <a:off x="7010320" y="4187360"/>
            <a:ext cx="472821" cy="472781"/>
            <a:chOff x="-30354000" y="3569100"/>
            <a:chExt cx="292250" cy="292225"/>
          </a:xfrm>
        </p:grpSpPr>
        <p:sp>
          <p:nvSpPr>
            <p:cNvPr id="454" name="Google Shape;454;p2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Times New Roman"/>
                <a:ea typeface="Times New Roman"/>
                <a:cs typeface="Times New Roman"/>
                <a:sym typeface="Times New Roman"/>
              </a:endParaRPr>
            </a:p>
          </p:txBody>
        </p:sp>
        <p:sp>
          <p:nvSpPr>
            <p:cNvPr id="455" name="Google Shape;455;p2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Times New Roman"/>
                <a:ea typeface="Times New Roman"/>
                <a:cs typeface="Times New Roman"/>
                <a:sym typeface="Times New Roman"/>
              </a:endParaRPr>
            </a:p>
          </p:txBody>
        </p:sp>
        <p:sp>
          <p:nvSpPr>
            <p:cNvPr id="456" name="Google Shape;456;p2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Times New Roman"/>
                <a:ea typeface="Times New Roman"/>
                <a:cs typeface="Times New Roman"/>
                <a:sym typeface="Times New Roman"/>
              </a:endParaRPr>
            </a:p>
          </p:txBody>
        </p:sp>
        <p:sp>
          <p:nvSpPr>
            <p:cNvPr id="457" name="Google Shape;457;p2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Times New Roman"/>
                <a:ea typeface="Times New Roman"/>
                <a:cs typeface="Times New Roman"/>
                <a:sym typeface="Times New Roman"/>
              </a:endParaRPr>
            </a:p>
          </p:txBody>
        </p:sp>
        <p:sp>
          <p:nvSpPr>
            <p:cNvPr id="458" name="Google Shape;458;p2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Times New Roman"/>
                <a:ea typeface="Times New Roman"/>
                <a:cs typeface="Times New Roman"/>
                <a:sym typeface="Times New Roman"/>
              </a:endParaRPr>
            </a:p>
          </p:txBody>
        </p:sp>
        <p:sp>
          <p:nvSpPr>
            <p:cNvPr id="459" name="Google Shape;459;p2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Times New Roman"/>
                <a:ea typeface="Times New Roman"/>
                <a:cs typeface="Times New Roman"/>
                <a:sym typeface="Times New Roman"/>
              </a:endParaRPr>
            </a:p>
          </p:txBody>
        </p:sp>
      </p:grpSp>
      <p:grpSp>
        <p:nvGrpSpPr>
          <p:cNvPr id="460" name="Google Shape;460;p24"/>
          <p:cNvGrpSpPr/>
          <p:nvPr/>
        </p:nvGrpSpPr>
        <p:grpSpPr>
          <a:xfrm>
            <a:off x="124566" y="953491"/>
            <a:ext cx="4832491" cy="1501217"/>
            <a:chOff x="-23703" y="710256"/>
            <a:chExt cx="3624370" cy="1125913"/>
          </a:xfrm>
        </p:grpSpPr>
        <p:grpSp>
          <p:nvGrpSpPr>
            <p:cNvPr id="461" name="Google Shape;461;p24"/>
            <p:cNvGrpSpPr/>
            <p:nvPr/>
          </p:nvGrpSpPr>
          <p:grpSpPr>
            <a:xfrm>
              <a:off x="-23703" y="995807"/>
              <a:ext cx="3616508" cy="840362"/>
              <a:chOff x="-23703" y="995807"/>
              <a:chExt cx="3616508" cy="840362"/>
            </a:xfrm>
          </p:grpSpPr>
          <p:sp>
            <p:nvSpPr>
              <p:cNvPr id="462" name="Google Shape;462;p24"/>
              <p:cNvSpPr txBox="1"/>
              <p:nvPr/>
            </p:nvSpPr>
            <p:spPr>
              <a:xfrm>
                <a:off x="1037405" y="995807"/>
                <a:ext cx="2555400" cy="4344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2667"/>
                  <a:buFont typeface="Arial"/>
                  <a:buNone/>
                </a:pPr>
                <a:r>
                  <a:rPr lang="en-US" sz="2667" b="0" i="0" u="none" strike="noStrike" cap="none">
                    <a:solidFill>
                      <a:srgbClr val="17608A"/>
                    </a:solidFill>
                    <a:latin typeface="Times New Roman"/>
                    <a:ea typeface="Times New Roman"/>
                    <a:cs typeface="Times New Roman"/>
                    <a:sym typeface="Times New Roman"/>
                  </a:rPr>
                  <a:t>Deep Q-Network</a:t>
                </a:r>
                <a:endParaRPr sz="2667" b="0" i="0" u="none" strike="noStrike" cap="none">
                  <a:solidFill>
                    <a:srgbClr val="17608A"/>
                  </a:solidFill>
                  <a:latin typeface="Times New Roman"/>
                  <a:ea typeface="Times New Roman"/>
                  <a:cs typeface="Times New Roman"/>
                  <a:sym typeface="Times New Roman"/>
                </a:endParaRPr>
              </a:p>
            </p:txBody>
          </p:sp>
          <p:sp>
            <p:nvSpPr>
              <p:cNvPr id="463" name="Google Shape;463;p24"/>
              <p:cNvSpPr txBox="1"/>
              <p:nvPr/>
            </p:nvSpPr>
            <p:spPr>
              <a:xfrm>
                <a:off x="-23703" y="1305769"/>
                <a:ext cx="3603607" cy="5304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imes New Roman"/>
                    <a:ea typeface="Times New Roman"/>
                    <a:cs typeface="Times New Roman"/>
                    <a:sym typeface="Times New Roman"/>
                  </a:rPr>
                  <a:t>Takes input as current state and gives expected reward for each action in that particular state.</a:t>
                </a:r>
                <a:endParaRPr sz="1600" b="0" i="0" u="none" strike="noStrike" cap="none">
                  <a:solidFill>
                    <a:srgbClr val="000000"/>
                  </a:solidFill>
                  <a:latin typeface="Times New Roman"/>
                  <a:ea typeface="Times New Roman"/>
                  <a:cs typeface="Times New Roman"/>
                  <a:sym typeface="Times New Roman"/>
                </a:endParaRPr>
              </a:p>
            </p:txBody>
          </p:sp>
        </p:grpSp>
        <p:sp>
          <p:nvSpPr>
            <p:cNvPr id="464" name="Google Shape;464;p24"/>
            <p:cNvSpPr txBox="1"/>
            <p:nvPr/>
          </p:nvSpPr>
          <p:spPr>
            <a:xfrm>
              <a:off x="1045267" y="710256"/>
              <a:ext cx="2555400" cy="4344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2933"/>
                <a:buFont typeface="Arial"/>
                <a:buNone/>
              </a:pPr>
              <a:r>
                <a:rPr lang="en-US" sz="2933" b="0" i="0" u="none" strike="noStrike" cap="none">
                  <a:solidFill>
                    <a:srgbClr val="000000"/>
                  </a:solidFill>
                  <a:latin typeface="Times New Roman"/>
                  <a:ea typeface="Times New Roman"/>
                  <a:cs typeface="Times New Roman"/>
                  <a:sym typeface="Times New Roman"/>
                </a:rPr>
                <a:t>01</a:t>
              </a:r>
              <a:endParaRPr sz="2933" b="0" i="0" u="none" strike="noStrike" cap="none">
                <a:solidFill>
                  <a:srgbClr val="000000"/>
                </a:solidFill>
                <a:latin typeface="Times New Roman"/>
                <a:ea typeface="Times New Roman"/>
                <a:cs typeface="Times New Roman"/>
                <a:sym typeface="Times New Roman"/>
              </a:endParaRPr>
            </a:p>
          </p:txBody>
        </p:sp>
      </p:grpSp>
      <p:grpSp>
        <p:nvGrpSpPr>
          <p:cNvPr id="465" name="Google Shape;465;p24"/>
          <p:cNvGrpSpPr/>
          <p:nvPr/>
        </p:nvGrpSpPr>
        <p:grpSpPr>
          <a:xfrm>
            <a:off x="431538" y="4689593"/>
            <a:ext cx="4302648" cy="1584915"/>
            <a:chOff x="-214004" y="3522590"/>
            <a:chExt cx="3226986" cy="1188686"/>
          </a:xfrm>
        </p:grpSpPr>
        <p:grpSp>
          <p:nvGrpSpPr>
            <p:cNvPr id="466" name="Google Shape;466;p24"/>
            <p:cNvGrpSpPr/>
            <p:nvPr/>
          </p:nvGrpSpPr>
          <p:grpSpPr>
            <a:xfrm>
              <a:off x="-214004" y="3851334"/>
              <a:ext cx="3226986" cy="859942"/>
              <a:chOff x="-214004" y="3851334"/>
              <a:chExt cx="3226986" cy="859942"/>
            </a:xfrm>
          </p:grpSpPr>
          <p:sp>
            <p:nvSpPr>
              <p:cNvPr id="467" name="Google Shape;467;p24"/>
              <p:cNvSpPr txBox="1"/>
              <p:nvPr/>
            </p:nvSpPr>
            <p:spPr>
              <a:xfrm>
                <a:off x="457582" y="3851334"/>
                <a:ext cx="2555400" cy="4344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2667"/>
                  <a:buFont typeface="Arial"/>
                  <a:buNone/>
                </a:pPr>
                <a:r>
                  <a:rPr lang="en-US" sz="2667" b="0" i="0" u="none" strike="noStrike" cap="none">
                    <a:solidFill>
                      <a:srgbClr val="BE560D"/>
                    </a:solidFill>
                    <a:latin typeface="Times New Roman"/>
                    <a:ea typeface="Times New Roman"/>
                    <a:cs typeface="Times New Roman"/>
                    <a:sym typeface="Times New Roman"/>
                  </a:rPr>
                  <a:t>ReLU</a:t>
                </a:r>
                <a:endParaRPr sz="2667" b="0" i="0" u="none" strike="noStrike" cap="none">
                  <a:solidFill>
                    <a:srgbClr val="BE560D"/>
                  </a:solidFill>
                  <a:latin typeface="Times New Roman"/>
                  <a:ea typeface="Times New Roman"/>
                  <a:cs typeface="Times New Roman"/>
                  <a:sym typeface="Times New Roman"/>
                </a:endParaRPr>
              </a:p>
            </p:txBody>
          </p:sp>
          <p:sp>
            <p:nvSpPr>
              <p:cNvPr id="468" name="Google Shape;468;p24"/>
              <p:cNvSpPr txBox="1"/>
              <p:nvPr/>
            </p:nvSpPr>
            <p:spPr>
              <a:xfrm>
                <a:off x="-214004" y="4180876"/>
                <a:ext cx="3226980" cy="5304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imes New Roman"/>
                    <a:ea typeface="Times New Roman"/>
                    <a:cs typeface="Times New Roman"/>
                    <a:sym typeface="Times New Roman"/>
                  </a:rPr>
                  <a:t>Activation function in hidden layers to introduce non-linearity component</a:t>
                </a:r>
                <a:endParaRPr sz="1600" b="0" i="0" u="none" strike="noStrike" cap="none">
                  <a:solidFill>
                    <a:srgbClr val="000000"/>
                  </a:solidFill>
                  <a:latin typeface="Times New Roman"/>
                  <a:ea typeface="Times New Roman"/>
                  <a:cs typeface="Times New Roman"/>
                  <a:sym typeface="Times New Roman"/>
                </a:endParaRPr>
              </a:p>
            </p:txBody>
          </p:sp>
        </p:grpSp>
        <p:sp>
          <p:nvSpPr>
            <p:cNvPr id="469" name="Google Shape;469;p24"/>
            <p:cNvSpPr txBox="1"/>
            <p:nvPr/>
          </p:nvSpPr>
          <p:spPr>
            <a:xfrm>
              <a:off x="457582" y="3522590"/>
              <a:ext cx="2555400" cy="4344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2933"/>
                <a:buFont typeface="Arial"/>
                <a:buNone/>
              </a:pPr>
              <a:r>
                <a:rPr lang="en-US" sz="2933" b="0" i="0" u="none" strike="noStrike" cap="none">
                  <a:solidFill>
                    <a:srgbClr val="000000"/>
                  </a:solidFill>
                  <a:latin typeface="Times New Roman"/>
                  <a:ea typeface="Times New Roman"/>
                  <a:cs typeface="Times New Roman"/>
                  <a:sym typeface="Times New Roman"/>
                </a:rPr>
                <a:t>03</a:t>
              </a:r>
              <a:endParaRPr sz="2933" b="0" i="0" u="none" strike="noStrike" cap="none">
                <a:solidFill>
                  <a:srgbClr val="000000"/>
                </a:solidFill>
                <a:latin typeface="Times New Roman"/>
                <a:ea typeface="Times New Roman"/>
                <a:cs typeface="Times New Roman"/>
                <a:sym typeface="Times New Roman"/>
              </a:endParaRPr>
            </a:p>
          </p:txBody>
        </p:sp>
      </p:grpSp>
      <p:grpSp>
        <p:nvGrpSpPr>
          <p:cNvPr id="470" name="Google Shape;470;p24"/>
          <p:cNvGrpSpPr/>
          <p:nvPr/>
        </p:nvGrpSpPr>
        <p:grpSpPr>
          <a:xfrm>
            <a:off x="7789707" y="4340462"/>
            <a:ext cx="4402293" cy="1584910"/>
            <a:chOff x="6131425" y="2878270"/>
            <a:chExt cx="2555405" cy="1188683"/>
          </a:xfrm>
        </p:grpSpPr>
        <p:grpSp>
          <p:nvGrpSpPr>
            <p:cNvPr id="471" name="Google Shape;471;p24"/>
            <p:cNvGrpSpPr/>
            <p:nvPr/>
          </p:nvGrpSpPr>
          <p:grpSpPr>
            <a:xfrm>
              <a:off x="6131425" y="3207014"/>
              <a:ext cx="2555405" cy="859939"/>
              <a:chOff x="6131425" y="3207014"/>
              <a:chExt cx="2555405" cy="859939"/>
            </a:xfrm>
          </p:grpSpPr>
          <p:sp>
            <p:nvSpPr>
              <p:cNvPr id="472" name="Google Shape;472;p24"/>
              <p:cNvSpPr txBox="1"/>
              <p:nvPr/>
            </p:nvSpPr>
            <p:spPr>
              <a:xfrm>
                <a:off x="6131430" y="3207014"/>
                <a:ext cx="2555400" cy="434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rgbClr val="7030A0"/>
                    </a:solidFill>
                    <a:latin typeface="Times New Roman"/>
                    <a:ea typeface="Times New Roman"/>
                    <a:cs typeface="Times New Roman"/>
                    <a:sym typeface="Times New Roman"/>
                  </a:rPr>
                  <a:t>Attention Mechanism</a:t>
                </a:r>
                <a:endParaRPr sz="2667" b="0" i="0" u="none" strike="noStrike" cap="none">
                  <a:solidFill>
                    <a:srgbClr val="7030A0"/>
                  </a:solidFill>
                  <a:latin typeface="Times New Roman"/>
                  <a:ea typeface="Times New Roman"/>
                  <a:cs typeface="Times New Roman"/>
                  <a:sym typeface="Times New Roman"/>
                </a:endParaRPr>
              </a:p>
            </p:txBody>
          </p:sp>
          <p:sp>
            <p:nvSpPr>
              <p:cNvPr id="473" name="Google Shape;473;p24"/>
              <p:cNvSpPr txBox="1"/>
              <p:nvPr/>
            </p:nvSpPr>
            <p:spPr>
              <a:xfrm>
                <a:off x="6131425" y="3536553"/>
                <a:ext cx="2555400" cy="530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imes New Roman"/>
                    <a:ea typeface="Times New Roman"/>
                    <a:cs typeface="Times New Roman"/>
                    <a:sym typeface="Times New Roman"/>
                  </a:rPr>
                  <a:t>Focus on important details of the state of the game.</a:t>
                </a:r>
                <a:endParaRPr sz="1600" b="0" i="0" u="none" strike="noStrike" cap="none">
                  <a:solidFill>
                    <a:srgbClr val="000000"/>
                  </a:solidFill>
                  <a:latin typeface="Times New Roman"/>
                  <a:ea typeface="Times New Roman"/>
                  <a:cs typeface="Times New Roman"/>
                  <a:sym typeface="Times New Roman"/>
                </a:endParaRPr>
              </a:p>
            </p:txBody>
          </p:sp>
        </p:grpSp>
        <p:sp>
          <p:nvSpPr>
            <p:cNvPr id="474" name="Google Shape;474;p24"/>
            <p:cNvSpPr txBox="1"/>
            <p:nvPr/>
          </p:nvSpPr>
          <p:spPr>
            <a:xfrm>
              <a:off x="6131430" y="2878270"/>
              <a:ext cx="2555400" cy="434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933"/>
                <a:buFont typeface="Arial"/>
                <a:buNone/>
              </a:pPr>
              <a:r>
                <a:rPr lang="en-US" sz="2933" b="0" i="0" u="none" strike="noStrike" cap="none">
                  <a:solidFill>
                    <a:srgbClr val="000000"/>
                  </a:solidFill>
                  <a:latin typeface="Times New Roman"/>
                  <a:ea typeface="Times New Roman"/>
                  <a:cs typeface="Times New Roman"/>
                  <a:sym typeface="Times New Roman"/>
                </a:rPr>
                <a:t>05</a:t>
              </a:r>
              <a:endParaRPr sz="2933" b="0" i="0" u="none" strike="noStrike" cap="none">
                <a:solidFill>
                  <a:srgbClr val="000000"/>
                </a:solidFill>
                <a:latin typeface="Times New Roman"/>
                <a:ea typeface="Times New Roman"/>
                <a:cs typeface="Times New Roman"/>
                <a:sym typeface="Times New Roman"/>
              </a:endParaRPr>
            </a:p>
          </p:txBody>
        </p:sp>
      </p:grpSp>
      <p:grpSp>
        <p:nvGrpSpPr>
          <p:cNvPr id="475" name="Google Shape;475;p24"/>
          <p:cNvGrpSpPr/>
          <p:nvPr/>
        </p:nvGrpSpPr>
        <p:grpSpPr>
          <a:xfrm>
            <a:off x="7680489" y="1416723"/>
            <a:ext cx="4511510" cy="1831844"/>
            <a:chOff x="6131424" y="1572307"/>
            <a:chExt cx="3330587" cy="1188683"/>
          </a:xfrm>
        </p:grpSpPr>
        <p:grpSp>
          <p:nvGrpSpPr>
            <p:cNvPr id="476" name="Google Shape;476;p24"/>
            <p:cNvGrpSpPr/>
            <p:nvPr/>
          </p:nvGrpSpPr>
          <p:grpSpPr>
            <a:xfrm>
              <a:off x="6131424" y="1901050"/>
              <a:ext cx="3330587" cy="859940"/>
              <a:chOff x="6131424" y="1901050"/>
              <a:chExt cx="3330587" cy="859940"/>
            </a:xfrm>
          </p:grpSpPr>
          <p:sp>
            <p:nvSpPr>
              <p:cNvPr id="477" name="Google Shape;477;p24"/>
              <p:cNvSpPr txBox="1"/>
              <p:nvPr/>
            </p:nvSpPr>
            <p:spPr>
              <a:xfrm>
                <a:off x="6131430" y="1901050"/>
                <a:ext cx="3330581" cy="434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rgbClr val="940824"/>
                    </a:solidFill>
                    <a:latin typeface="Times New Roman"/>
                    <a:ea typeface="Times New Roman"/>
                    <a:cs typeface="Times New Roman"/>
                    <a:sym typeface="Times New Roman"/>
                  </a:rPr>
                  <a:t>Long Short Term Memory</a:t>
                </a:r>
                <a:endParaRPr sz="2667" b="0" i="0" u="none" strike="noStrike" cap="none">
                  <a:solidFill>
                    <a:srgbClr val="940824"/>
                  </a:solidFill>
                  <a:latin typeface="Times New Roman"/>
                  <a:ea typeface="Times New Roman"/>
                  <a:cs typeface="Times New Roman"/>
                  <a:sym typeface="Times New Roman"/>
                </a:endParaRPr>
              </a:p>
            </p:txBody>
          </p:sp>
          <p:sp>
            <p:nvSpPr>
              <p:cNvPr id="478" name="Google Shape;478;p24"/>
              <p:cNvSpPr txBox="1"/>
              <p:nvPr/>
            </p:nvSpPr>
            <p:spPr>
              <a:xfrm>
                <a:off x="6131424" y="2230590"/>
                <a:ext cx="3238626" cy="530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imes New Roman"/>
                    <a:ea typeface="Times New Roman"/>
                    <a:cs typeface="Times New Roman"/>
                    <a:sym typeface="Times New Roman"/>
                  </a:rPr>
                  <a:t>To remember important details about actions and states of the Game</a:t>
                </a:r>
                <a:endParaRPr sz="1600" b="0" i="0" u="none" strike="noStrike" cap="none">
                  <a:solidFill>
                    <a:srgbClr val="000000"/>
                  </a:solidFill>
                  <a:latin typeface="Times New Roman"/>
                  <a:ea typeface="Times New Roman"/>
                  <a:cs typeface="Times New Roman"/>
                  <a:sym typeface="Times New Roman"/>
                </a:endParaRPr>
              </a:p>
            </p:txBody>
          </p:sp>
        </p:grpSp>
        <p:sp>
          <p:nvSpPr>
            <p:cNvPr id="479" name="Google Shape;479;p24"/>
            <p:cNvSpPr txBox="1"/>
            <p:nvPr/>
          </p:nvSpPr>
          <p:spPr>
            <a:xfrm>
              <a:off x="6131431" y="1572307"/>
              <a:ext cx="2555400" cy="434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933"/>
                <a:buFont typeface="Arial"/>
                <a:buNone/>
              </a:pPr>
              <a:r>
                <a:rPr lang="en-US" sz="2933" b="0" i="0" u="none" strike="noStrike" cap="none">
                  <a:solidFill>
                    <a:srgbClr val="000000"/>
                  </a:solidFill>
                  <a:latin typeface="Times New Roman"/>
                  <a:ea typeface="Times New Roman"/>
                  <a:cs typeface="Times New Roman"/>
                  <a:sym typeface="Times New Roman"/>
                </a:rPr>
                <a:t>04</a:t>
              </a:r>
              <a:endParaRPr sz="2933" b="0" i="0" u="none" strike="noStrike" cap="none">
                <a:solidFill>
                  <a:srgbClr val="000000"/>
                </a:solidFill>
                <a:latin typeface="Times New Roman"/>
                <a:ea typeface="Times New Roman"/>
                <a:cs typeface="Times New Roman"/>
                <a:sym typeface="Times New Roman"/>
              </a:endParaRPr>
            </a:p>
          </p:txBody>
        </p:sp>
      </p:grpSp>
      <p:grpSp>
        <p:nvGrpSpPr>
          <p:cNvPr id="480" name="Google Shape;480;p24"/>
          <p:cNvGrpSpPr/>
          <p:nvPr/>
        </p:nvGrpSpPr>
        <p:grpSpPr>
          <a:xfrm>
            <a:off x="-100720" y="2621971"/>
            <a:ext cx="4647756" cy="1584911"/>
            <a:chOff x="120940" y="2233957"/>
            <a:chExt cx="2936264" cy="1188683"/>
          </a:xfrm>
        </p:grpSpPr>
        <p:grpSp>
          <p:nvGrpSpPr>
            <p:cNvPr id="481" name="Google Shape;481;p24"/>
            <p:cNvGrpSpPr/>
            <p:nvPr/>
          </p:nvGrpSpPr>
          <p:grpSpPr>
            <a:xfrm>
              <a:off x="120940" y="2485615"/>
              <a:ext cx="2936264" cy="937025"/>
              <a:chOff x="120940" y="2485615"/>
              <a:chExt cx="2936264" cy="937025"/>
            </a:xfrm>
          </p:grpSpPr>
          <p:sp>
            <p:nvSpPr>
              <p:cNvPr id="482" name="Google Shape;482;p24"/>
              <p:cNvSpPr txBox="1"/>
              <p:nvPr/>
            </p:nvSpPr>
            <p:spPr>
              <a:xfrm>
                <a:off x="120940" y="2485615"/>
                <a:ext cx="2936264" cy="4344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2667"/>
                  <a:buFont typeface="Arial"/>
                  <a:buNone/>
                </a:pPr>
                <a:r>
                  <a:rPr lang="en-US" sz="2667" b="0" i="0" u="none" strike="noStrike" cap="none">
                    <a:solidFill>
                      <a:srgbClr val="00B050"/>
                    </a:solidFill>
                    <a:latin typeface="Times New Roman"/>
                    <a:ea typeface="Times New Roman"/>
                    <a:cs typeface="Times New Roman"/>
                    <a:sym typeface="Times New Roman"/>
                  </a:rPr>
                  <a:t>Proximal Policy Optimization</a:t>
                </a:r>
                <a:endParaRPr sz="2667" b="0" i="0" u="none" strike="noStrike" cap="none">
                  <a:solidFill>
                    <a:srgbClr val="00B050"/>
                  </a:solidFill>
                  <a:latin typeface="Times New Roman"/>
                  <a:ea typeface="Times New Roman"/>
                  <a:cs typeface="Times New Roman"/>
                  <a:sym typeface="Times New Roman"/>
                </a:endParaRPr>
              </a:p>
            </p:txBody>
          </p:sp>
          <p:sp>
            <p:nvSpPr>
              <p:cNvPr id="483" name="Google Shape;483;p24"/>
              <p:cNvSpPr txBox="1"/>
              <p:nvPr/>
            </p:nvSpPr>
            <p:spPr>
              <a:xfrm>
                <a:off x="189239" y="2892240"/>
                <a:ext cx="2823361" cy="5304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imes New Roman"/>
                    <a:ea typeface="Times New Roman"/>
                    <a:cs typeface="Times New Roman"/>
                    <a:sym typeface="Times New Roman"/>
                  </a:rPr>
                  <a:t>Input is the state of the game and output is the probability of taking each possible action in that state</a:t>
                </a:r>
                <a:endParaRPr sz="1600" b="0" i="0" u="none" strike="noStrike" cap="none">
                  <a:solidFill>
                    <a:srgbClr val="000000"/>
                  </a:solidFill>
                  <a:latin typeface="Times New Roman"/>
                  <a:ea typeface="Times New Roman"/>
                  <a:cs typeface="Times New Roman"/>
                  <a:sym typeface="Times New Roman"/>
                </a:endParaRPr>
              </a:p>
            </p:txBody>
          </p:sp>
        </p:grpSp>
        <p:sp>
          <p:nvSpPr>
            <p:cNvPr id="484" name="Google Shape;484;p24"/>
            <p:cNvSpPr txBox="1"/>
            <p:nvPr/>
          </p:nvSpPr>
          <p:spPr>
            <a:xfrm>
              <a:off x="457199" y="2233957"/>
              <a:ext cx="2555400" cy="4344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2933"/>
                <a:buFont typeface="Arial"/>
                <a:buNone/>
              </a:pPr>
              <a:r>
                <a:rPr lang="en-US" sz="2933" b="0" i="0" u="none" strike="noStrike" cap="none">
                  <a:solidFill>
                    <a:srgbClr val="000000"/>
                  </a:solidFill>
                  <a:latin typeface="Times New Roman"/>
                  <a:ea typeface="Times New Roman"/>
                  <a:cs typeface="Times New Roman"/>
                  <a:sym typeface="Times New Roman"/>
                </a:rPr>
                <a:t>02</a:t>
              </a:r>
              <a:endParaRPr sz="2933" b="0" i="0" u="none" strike="noStrike" cap="none">
                <a:solidFill>
                  <a:srgbClr val="000000"/>
                </a:solidFill>
                <a:latin typeface="Times New Roman"/>
                <a:ea typeface="Times New Roman"/>
                <a:cs typeface="Times New Roman"/>
                <a:sym typeface="Times New Roman"/>
              </a:endParaRPr>
            </a:p>
          </p:txBody>
        </p:sp>
      </p:grpSp>
      <p:pic>
        <p:nvPicPr>
          <p:cNvPr id="485" name="Google Shape;485;p24" descr="Network with solid fill"/>
          <p:cNvPicPr preferRelativeResize="0"/>
          <p:nvPr/>
        </p:nvPicPr>
        <p:blipFill rotWithShape="1">
          <a:blip r:embed="rId3">
            <a:alphaModFix/>
          </a:blip>
          <a:srcRect/>
          <a:stretch/>
        </p:blipFill>
        <p:spPr>
          <a:xfrm>
            <a:off x="5540982" y="2310803"/>
            <a:ext cx="637809" cy="637809"/>
          </a:xfrm>
          <a:prstGeom prst="rect">
            <a:avLst/>
          </a:prstGeom>
          <a:noFill/>
          <a:ln>
            <a:noFill/>
          </a:ln>
        </p:spPr>
      </p:pic>
      <p:pic>
        <p:nvPicPr>
          <p:cNvPr id="486" name="Google Shape;486;p24" descr="Layers Design with solid fill"/>
          <p:cNvPicPr preferRelativeResize="0"/>
          <p:nvPr/>
        </p:nvPicPr>
        <p:blipFill rotWithShape="1">
          <a:blip r:embed="rId4">
            <a:alphaModFix/>
          </a:blip>
          <a:srcRect/>
          <a:stretch/>
        </p:blipFill>
        <p:spPr>
          <a:xfrm>
            <a:off x="5519393" y="4558846"/>
            <a:ext cx="721632" cy="721632"/>
          </a:xfrm>
          <a:prstGeom prst="rect">
            <a:avLst/>
          </a:prstGeom>
          <a:noFill/>
          <a:ln>
            <a:noFill/>
          </a:ln>
        </p:spPr>
      </p:pic>
      <p:pic>
        <p:nvPicPr>
          <p:cNvPr id="487" name="Google Shape;487;p24" descr="Database with solid fill"/>
          <p:cNvPicPr preferRelativeResize="0"/>
          <p:nvPr/>
        </p:nvPicPr>
        <p:blipFill rotWithShape="1">
          <a:blip r:embed="rId5">
            <a:alphaModFix/>
          </a:blip>
          <a:srcRect/>
          <a:stretch/>
        </p:blipFill>
        <p:spPr>
          <a:xfrm>
            <a:off x="6864775" y="2709592"/>
            <a:ext cx="715895" cy="715895"/>
          </a:xfrm>
          <a:prstGeom prst="rect">
            <a:avLst/>
          </a:prstGeom>
          <a:noFill/>
          <a:ln>
            <a:noFill/>
          </a:ln>
        </p:spPr>
      </p:pic>
      <p:pic>
        <p:nvPicPr>
          <p:cNvPr id="488" name="Google Shape;488;p24" descr="Game controller with solid fill"/>
          <p:cNvPicPr preferRelativeResize="0"/>
          <p:nvPr/>
        </p:nvPicPr>
        <p:blipFill rotWithShape="1">
          <a:blip r:embed="rId6">
            <a:alphaModFix/>
          </a:blip>
          <a:srcRect/>
          <a:stretch/>
        </p:blipFill>
        <p:spPr>
          <a:xfrm>
            <a:off x="5871817" y="3376236"/>
            <a:ext cx="808513" cy="808513"/>
          </a:xfrm>
          <a:prstGeom prst="rect">
            <a:avLst/>
          </a:prstGeom>
          <a:noFill/>
          <a:ln>
            <a:noFill/>
          </a:ln>
        </p:spPr>
      </p:pic>
      <p:sp>
        <p:nvSpPr>
          <p:cNvPr id="489" name="Google Shape;489;p24"/>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25"/>
          <p:cNvSpPr txBox="1">
            <a:spLocks noGrp="1"/>
          </p:cNvSpPr>
          <p:nvPr>
            <p:ph type="title"/>
          </p:nvPr>
        </p:nvSpPr>
        <p:spPr>
          <a:xfrm>
            <a:off x="381000" y="332224"/>
            <a:ext cx="11430000" cy="49860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2"/>
              </a:buClr>
              <a:buSzPts val="3600"/>
              <a:buFont typeface="Times New Roman"/>
              <a:buNone/>
            </a:pPr>
            <a:r>
              <a:rPr lang="en-US" b="1" i="0">
                <a:latin typeface="Times New Roman"/>
                <a:ea typeface="Times New Roman"/>
                <a:cs typeface="Times New Roman"/>
                <a:sym typeface="Times New Roman"/>
              </a:rPr>
              <a:t>Final Reward</a:t>
            </a:r>
            <a:endParaRPr/>
          </a:p>
        </p:txBody>
      </p:sp>
      <p:sp>
        <p:nvSpPr>
          <p:cNvPr id="495" name="Google Shape;495;p25"/>
          <p:cNvSpPr txBox="1">
            <a:spLocks noGrp="1"/>
          </p:cNvSpPr>
          <p:nvPr>
            <p:ph type="body" idx="1"/>
          </p:nvPr>
        </p:nvSpPr>
        <p:spPr>
          <a:xfrm>
            <a:off x="381000" y="884774"/>
            <a:ext cx="11430000" cy="5076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endParaRPr/>
          </a:p>
          <a:p>
            <a:pPr marL="457200" lvl="0" indent="0" algn="l" rtl="0">
              <a:lnSpc>
                <a:spcPct val="100000"/>
              </a:lnSpc>
              <a:spcBef>
                <a:spcPts val="1800"/>
              </a:spcBef>
              <a:spcAft>
                <a:spcPts val="0"/>
              </a:spcAft>
              <a:buNone/>
            </a:pPr>
            <a:endParaRPr>
              <a:solidFill>
                <a:srgbClr val="C00000"/>
              </a:solidFill>
              <a:latin typeface="Times New Roman"/>
              <a:ea typeface="Times New Roman"/>
              <a:cs typeface="Times New Roman"/>
              <a:sym typeface="Times New Roman"/>
            </a:endParaRPr>
          </a:p>
          <a:p>
            <a:pPr marL="0" lvl="0" indent="0" algn="l" rtl="0">
              <a:lnSpc>
                <a:spcPct val="100000"/>
              </a:lnSpc>
              <a:spcBef>
                <a:spcPts val="1800"/>
              </a:spcBef>
              <a:spcAft>
                <a:spcPts val="0"/>
              </a:spcAft>
              <a:buClr>
                <a:schemeClr val="accent2"/>
              </a:buClr>
              <a:buSzPts val="1900"/>
              <a:buNone/>
            </a:pPr>
            <a:endParaRPr>
              <a:solidFill>
                <a:srgbClr val="C00000"/>
              </a:solidFill>
              <a:latin typeface="Times New Roman"/>
              <a:ea typeface="Times New Roman"/>
              <a:cs typeface="Times New Roman"/>
              <a:sym typeface="Times New Roman"/>
            </a:endParaRPr>
          </a:p>
          <a:p>
            <a:pPr marL="0" lvl="0" indent="0" algn="l" rtl="0">
              <a:lnSpc>
                <a:spcPct val="100000"/>
              </a:lnSpc>
              <a:spcBef>
                <a:spcPts val="1800"/>
              </a:spcBef>
              <a:spcAft>
                <a:spcPts val="0"/>
              </a:spcAft>
              <a:buClr>
                <a:schemeClr val="accent2"/>
              </a:buClr>
              <a:buSzPts val="1900"/>
              <a:buNone/>
            </a:pPr>
            <a:endParaRPr>
              <a:solidFill>
                <a:srgbClr val="C00000"/>
              </a:solidFill>
              <a:latin typeface="Times New Roman"/>
              <a:ea typeface="Times New Roman"/>
              <a:cs typeface="Times New Roman"/>
              <a:sym typeface="Times New Roman"/>
            </a:endParaRPr>
          </a:p>
          <a:p>
            <a:pPr marL="0" lvl="0" indent="0" algn="l" rtl="0">
              <a:lnSpc>
                <a:spcPct val="100000"/>
              </a:lnSpc>
              <a:spcBef>
                <a:spcPts val="1800"/>
              </a:spcBef>
              <a:spcAft>
                <a:spcPts val="0"/>
              </a:spcAft>
              <a:buClr>
                <a:schemeClr val="accent2"/>
              </a:buClr>
              <a:buSzPts val="1900"/>
              <a:buNone/>
            </a:pPr>
            <a:endParaRPr>
              <a:solidFill>
                <a:srgbClr val="C00000"/>
              </a:solidFill>
              <a:latin typeface="Times New Roman"/>
              <a:ea typeface="Times New Roman"/>
              <a:cs typeface="Times New Roman"/>
              <a:sym typeface="Times New Roman"/>
            </a:endParaRPr>
          </a:p>
          <a:p>
            <a:pPr marL="0" lvl="0" indent="0" algn="l" rtl="0">
              <a:lnSpc>
                <a:spcPct val="100000"/>
              </a:lnSpc>
              <a:spcBef>
                <a:spcPts val="1800"/>
              </a:spcBef>
              <a:spcAft>
                <a:spcPts val="0"/>
              </a:spcAft>
              <a:buClr>
                <a:schemeClr val="accent2"/>
              </a:buClr>
              <a:buSzPts val="1900"/>
              <a:buNone/>
            </a:pPr>
            <a:endParaRPr>
              <a:solidFill>
                <a:srgbClr val="C00000"/>
              </a:solidFill>
              <a:latin typeface="Times New Roman"/>
              <a:ea typeface="Times New Roman"/>
              <a:cs typeface="Times New Roman"/>
              <a:sym typeface="Times New Roman"/>
            </a:endParaRPr>
          </a:p>
          <a:p>
            <a:pPr marL="0" lvl="0" indent="0" algn="l" rtl="0">
              <a:lnSpc>
                <a:spcPct val="100000"/>
              </a:lnSpc>
              <a:spcBef>
                <a:spcPts val="1800"/>
              </a:spcBef>
              <a:spcAft>
                <a:spcPts val="0"/>
              </a:spcAft>
              <a:buClr>
                <a:schemeClr val="accent2"/>
              </a:buClr>
              <a:buSzPts val="1900"/>
              <a:buNone/>
            </a:pPr>
            <a:endParaRPr>
              <a:solidFill>
                <a:srgbClr val="C00000"/>
              </a:solidFill>
              <a:latin typeface="Times New Roman"/>
              <a:ea typeface="Times New Roman"/>
              <a:cs typeface="Times New Roman"/>
              <a:sym typeface="Times New Roman"/>
            </a:endParaRPr>
          </a:p>
          <a:p>
            <a:pPr marL="0" lvl="0" indent="0" algn="l" rtl="0">
              <a:lnSpc>
                <a:spcPct val="100000"/>
              </a:lnSpc>
              <a:spcBef>
                <a:spcPts val="1800"/>
              </a:spcBef>
              <a:spcAft>
                <a:spcPts val="0"/>
              </a:spcAft>
              <a:buClr>
                <a:schemeClr val="accent2"/>
              </a:buClr>
              <a:buSzPts val="1900"/>
              <a:buNone/>
            </a:pPr>
            <a:endParaRPr>
              <a:solidFill>
                <a:srgbClr val="C00000"/>
              </a:solidFill>
              <a:latin typeface="Times New Roman"/>
              <a:ea typeface="Times New Roman"/>
              <a:cs typeface="Times New Roman"/>
              <a:sym typeface="Times New Roman"/>
            </a:endParaRPr>
          </a:p>
          <a:p>
            <a:pPr marL="457200" lvl="0" indent="0" algn="l" rtl="0">
              <a:spcBef>
                <a:spcPts val="1800"/>
              </a:spcBef>
              <a:spcAft>
                <a:spcPts val="0"/>
              </a:spcAft>
              <a:buNone/>
            </a:pPr>
            <a:endParaRPr>
              <a:solidFill>
                <a:srgbClr val="C00000"/>
              </a:solidFill>
              <a:latin typeface="Times New Roman"/>
              <a:ea typeface="Times New Roman"/>
              <a:cs typeface="Times New Roman"/>
              <a:sym typeface="Times New Roman"/>
            </a:endParaRPr>
          </a:p>
          <a:p>
            <a:pPr marL="457200" lvl="0" indent="0" algn="l" rtl="0">
              <a:spcBef>
                <a:spcPts val="1800"/>
              </a:spcBef>
              <a:spcAft>
                <a:spcPts val="0"/>
              </a:spcAft>
              <a:buNone/>
            </a:pPr>
            <a:endParaRPr>
              <a:solidFill>
                <a:srgbClr val="C00000"/>
              </a:solidFill>
              <a:latin typeface="Times New Roman"/>
              <a:ea typeface="Times New Roman"/>
              <a:cs typeface="Times New Roman"/>
              <a:sym typeface="Times New Roman"/>
            </a:endParaRPr>
          </a:p>
        </p:txBody>
      </p:sp>
      <p:sp>
        <p:nvSpPr>
          <p:cNvPr id="496" name="Google Shape;496;p25"/>
          <p:cNvSpPr/>
          <p:nvPr/>
        </p:nvSpPr>
        <p:spPr>
          <a:xfrm>
            <a:off x="496425" y="1166100"/>
            <a:ext cx="1465200" cy="1436100"/>
          </a:xfrm>
          <a:prstGeom prst="ellipse">
            <a:avLst/>
          </a:prstGeom>
          <a:solidFill>
            <a:srgbClr val="6AA84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a:t>Positive Reward</a:t>
            </a:r>
            <a:endParaRPr sz="1700"/>
          </a:p>
        </p:txBody>
      </p:sp>
      <p:sp>
        <p:nvSpPr>
          <p:cNvPr id="497" name="Google Shape;497;p25"/>
          <p:cNvSpPr/>
          <p:nvPr/>
        </p:nvSpPr>
        <p:spPr>
          <a:xfrm>
            <a:off x="3074925" y="1166100"/>
            <a:ext cx="1465200" cy="1436100"/>
          </a:xfrm>
          <a:prstGeom prst="ellipse">
            <a:avLst/>
          </a:prstGeom>
          <a:solidFill>
            <a:srgbClr val="A61C00"/>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a:t>Negative Reward</a:t>
            </a:r>
            <a:endParaRPr sz="1700"/>
          </a:p>
        </p:txBody>
      </p:sp>
      <p:sp>
        <p:nvSpPr>
          <p:cNvPr id="498" name="Google Shape;498;p25"/>
          <p:cNvSpPr/>
          <p:nvPr/>
        </p:nvSpPr>
        <p:spPr>
          <a:xfrm>
            <a:off x="5749575" y="1166100"/>
            <a:ext cx="1465200" cy="1436100"/>
          </a:xfrm>
          <a:prstGeom prst="ellipse">
            <a:avLst/>
          </a:prstGeom>
          <a:solidFill>
            <a:srgbClr val="BF9000"/>
          </a:solid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a:t>Final Reward</a:t>
            </a:r>
            <a:endParaRPr sz="1700"/>
          </a:p>
        </p:txBody>
      </p:sp>
      <p:sp>
        <p:nvSpPr>
          <p:cNvPr id="499" name="Google Shape;499;p25"/>
          <p:cNvSpPr/>
          <p:nvPr/>
        </p:nvSpPr>
        <p:spPr>
          <a:xfrm>
            <a:off x="2077875" y="1466400"/>
            <a:ext cx="688800" cy="648600"/>
          </a:xfrm>
          <a:prstGeom prst="mathPlus">
            <a:avLst>
              <a:gd name="adj1" fmla="val 23520"/>
            </a:avLst>
          </a:prstGeom>
          <a:solidFill>
            <a:srgbClr val="002979"/>
          </a:solidFill>
          <a:ln w="9525" cap="flat" cmpd="sng">
            <a:solidFill>
              <a:srgbClr val="002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5"/>
          <p:cNvSpPr/>
          <p:nvPr/>
        </p:nvSpPr>
        <p:spPr>
          <a:xfrm>
            <a:off x="4736538" y="1568550"/>
            <a:ext cx="624600" cy="444300"/>
          </a:xfrm>
          <a:prstGeom prst="mathEqual">
            <a:avLst>
              <a:gd name="adj1" fmla="val 23520"/>
              <a:gd name="adj2" fmla="val 11760"/>
            </a:avLst>
          </a:prstGeom>
          <a:solidFill>
            <a:srgbClr val="002979"/>
          </a:solidFill>
          <a:ln w="9525" cap="flat" cmpd="sng">
            <a:solidFill>
              <a:srgbClr val="002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205050" y="3154750"/>
            <a:ext cx="1032900" cy="1436100"/>
          </a:xfrm>
          <a:prstGeom prst="upArrow">
            <a:avLst>
              <a:gd name="adj1" fmla="val 50000"/>
              <a:gd name="adj2" fmla="val 50000"/>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txBox="1"/>
          <p:nvPr/>
        </p:nvSpPr>
        <p:spPr>
          <a:xfrm>
            <a:off x="2586250" y="3334925"/>
            <a:ext cx="350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03" name="Google Shape;503;p25"/>
          <p:cNvSpPr txBox="1"/>
          <p:nvPr/>
        </p:nvSpPr>
        <p:spPr>
          <a:xfrm>
            <a:off x="2418125" y="3318700"/>
            <a:ext cx="3509700" cy="11082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en-US" sz="2000" b="1">
                <a:solidFill>
                  <a:srgbClr val="990000"/>
                </a:solidFill>
                <a:latin typeface="Times New Roman"/>
                <a:ea typeface="Times New Roman"/>
                <a:cs typeface="Times New Roman"/>
                <a:sym typeface="Times New Roman"/>
              </a:rPr>
              <a:t>Maximize the positive rewards by successfully influencing other players</a:t>
            </a:r>
            <a:endParaRPr>
              <a:solidFill>
                <a:srgbClr val="990000"/>
              </a:solidFill>
            </a:endParaRPr>
          </a:p>
        </p:txBody>
      </p:sp>
      <p:sp>
        <p:nvSpPr>
          <p:cNvPr id="504" name="Google Shape;504;p25"/>
          <p:cNvSpPr/>
          <p:nvPr/>
        </p:nvSpPr>
        <p:spPr>
          <a:xfrm>
            <a:off x="6549725" y="3154750"/>
            <a:ext cx="876900" cy="1436100"/>
          </a:xfrm>
          <a:prstGeom prst="downArrow">
            <a:avLst>
              <a:gd name="adj1" fmla="val 50000"/>
              <a:gd name="adj2" fmla="val 50000"/>
            </a:avLst>
          </a:prstGeom>
          <a:solidFill>
            <a:srgbClr val="A61C00"/>
          </a:solidFill>
          <a:ln w="9525"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5"/>
          <p:cNvSpPr txBox="1"/>
          <p:nvPr/>
        </p:nvSpPr>
        <p:spPr>
          <a:xfrm>
            <a:off x="7606650" y="3318700"/>
            <a:ext cx="3915300" cy="11082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en-US" sz="2000" b="1">
                <a:solidFill>
                  <a:srgbClr val="990000"/>
                </a:solidFill>
                <a:latin typeface="Times New Roman"/>
                <a:ea typeface="Times New Roman"/>
                <a:cs typeface="Times New Roman"/>
                <a:sym typeface="Times New Roman"/>
              </a:rPr>
              <a:t>Minimize the negative rewards by lowering unsuccessful influence attempts</a:t>
            </a:r>
            <a:endParaRPr>
              <a:solidFill>
                <a:srgbClr val="990000"/>
              </a:solidFill>
            </a:endParaRPr>
          </a:p>
        </p:txBody>
      </p:sp>
      <p:sp>
        <p:nvSpPr>
          <p:cNvPr id="506" name="Google Shape;506;p25"/>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26"/>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dk2"/>
              </a:buClr>
              <a:buSzPts val="3600"/>
              <a:buFont typeface="Arial"/>
              <a:buNone/>
            </a:pPr>
            <a:r>
              <a:rPr lang="en-US"/>
              <a:t>Analysis Procedure</a:t>
            </a:r>
            <a:endParaRPr/>
          </a:p>
        </p:txBody>
      </p:sp>
      <p:grpSp>
        <p:nvGrpSpPr>
          <p:cNvPr id="512" name="Google Shape;512;p26"/>
          <p:cNvGrpSpPr/>
          <p:nvPr/>
        </p:nvGrpSpPr>
        <p:grpSpPr>
          <a:xfrm>
            <a:off x="381000" y="1788682"/>
            <a:ext cx="11430000" cy="4172490"/>
            <a:chOff x="0" y="356"/>
            <a:chExt cx="11430000" cy="4172490"/>
          </a:xfrm>
        </p:grpSpPr>
        <p:sp>
          <p:nvSpPr>
            <p:cNvPr id="513" name="Google Shape;513;p26"/>
            <p:cNvSpPr/>
            <p:nvPr/>
          </p:nvSpPr>
          <p:spPr>
            <a:xfrm>
              <a:off x="0" y="356"/>
              <a:ext cx="11430000" cy="490881"/>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26"/>
            <p:cNvSpPr/>
            <p:nvPr/>
          </p:nvSpPr>
          <p:spPr>
            <a:xfrm>
              <a:off x="148491" y="110804"/>
              <a:ext cx="269984" cy="269984"/>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26"/>
            <p:cNvSpPr/>
            <p:nvPr/>
          </p:nvSpPr>
          <p:spPr>
            <a:xfrm>
              <a:off x="566967" y="356"/>
              <a:ext cx="10863032" cy="4908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26"/>
            <p:cNvSpPr txBox="1"/>
            <p:nvPr/>
          </p:nvSpPr>
          <p:spPr>
            <a:xfrm>
              <a:off x="566967" y="356"/>
              <a:ext cx="10863032" cy="490881"/>
            </a:xfrm>
            <a:prstGeom prst="rect">
              <a:avLst/>
            </a:prstGeom>
            <a:noFill/>
            <a:ln>
              <a:noFill/>
            </a:ln>
          </p:spPr>
          <p:txBody>
            <a:bodyPr spcFirstLastPara="1" wrap="square" lIns="51950" tIns="51950" rIns="51950" bIns="51950" anchor="ctr" anchorCtr="0">
              <a:noAutofit/>
            </a:bodyPr>
            <a:lstStyle/>
            <a:p>
              <a:pPr marL="0" marR="0" lvl="0" indent="0" algn="l" rtl="0">
                <a:lnSpc>
                  <a:spcPct val="9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Preprocess the data into a format that can be used for Reinforcement Learning Algorithms</a:t>
              </a:r>
              <a:endParaRPr sz="1400" b="0" i="0" u="none" strike="noStrike" cap="none">
                <a:solidFill>
                  <a:schemeClr val="dk1"/>
                </a:solidFill>
                <a:latin typeface="Arial"/>
                <a:ea typeface="Arial"/>
                <a:cs typeface="Arial"/>
                <a:sym typeface="Arial"/>
              </a:endParaRPr>
            </a:p>
          </p:txBody>
        </p:sp>
        <p:sp>
          <p:nvSpPr>
            <p:cNvPr id="517" name="Google Shape;517;p26"/>
            <p:cNvSpPr/>
            <p:nvPr/>
          </p:nvSpPr>
          <p:spPr>
            <a:xfrm>
              <a:off x="0" y="613958"/>
              <a:ext cx="11430000" cy="490881"/>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26"/>
            <p:cNvSpPr/>
            <p:nvPr/>
          </p:nvSpPr>
          <p:spPr>
            <a:xfrm>
              <a:off x="148491" y="724406"/>
              <a:ext cx="269984" cy="269984"/>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26"/>
            <p:cNvSpPr/>
            <p:nvPr/>
          </p:nvSpPr>
          <p:spPr>
            <a:xfrm>
              <a:off x="566967" y="613958"/>
              <a:ext cx="10863032" cy="4908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26"/>
            <p:cNvSpPr txBox="1"/>
            <p:nvPr/>
          </p:nvSpPr>
          <p:spPr>
            <a:xfrm>
              <a:off x="566967" y="613958"/>
              <a:ext cx="10863032" cy="490881"/>
            </a:xfrm>
            <a:prstGeom prst="rect">
              <a:avLst/>
            </a:prstGeom>
            <a:noFill/>
            <a:ln>
              <a:noFill/>
            </a:ln>
          </p:spPr>
          <p:txBody>
            <a:bodyPr spcFirstLastPara="1" wrap="square" lIns="51950" tIns="51950" rIns="51950" bIns="51950" anchor="ctr" anchorCtr="0">
              <a:noAutofit/>
            </a:bodyPr>
            <a:lstStyle/>
            <a:p>
              <a:pPr marL="0" marR="0" lvl="0" indent="0" algn="l" rtl="0">
                <a:lnSpc>
                  <a:spcPct val="9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Initialize the neural network with random weights</a:t>
              </a:r>
              <a:endParaRPr sz="1400" b="0" i="0" u="none" strike="noStrike" cap="none">
                <a:solidFill>
                  <a:schemeClr val="dk1"/>
                </a:solidFill>
                <a:latin typeface="Arial"/>
                <a:ea typeface="Arial"/>
                <a:cs typeface="Arial"/>
                <a:sym typeface="Arial"/>
              </a:endParaRPr>
            </a:p>
          </p:txBody>
        </p:sp>
        <p:sp>
          <p:nvSpPr>
            <p:cNvPr id="521" name="Google Shape;521;p26"/>
            <p:cNvSpPr/>
            <p:nvPr/>
          </p:nvSpPr>
          <p:spPr>
            <a:xfrm>
              <a:off x="0" y="1227559"/>
              <a:ext cx="11430000" cy="490881"/>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26"/>
            <p:cNvSpPr/>
            <p:nvPr/>
          </p:nvSpPr>
          <p:spPr>
            <a:xfrm>
              <a:off x="148491" y="1338007"/>
              <a:ext cx="269984" cy="269984"/>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26"/>
            <p:cNvSpPr/>
            <p:nvPr/>
          </p:nvSpPr>
          <p:spPr>
            <a:xfrm>
              <a:off x="566967" y="1227559"/>
              <a:ext cx="10863032" cy="4908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26"/>
            <p:cNvSpPr txBox="1"/>
            <p:nvPr/>
          </p:nvSpPr>
          <p:spPr>
            <a:xfrm>
              <a:off x="566967" y="1227559"/>
              <a:ext cx="10863032" cy="490881"/>
            </a:xfrm>
            <a:prstGeom prst="rect">
              <a:avLst/>
            </a:prstGeom>
            <a:noFill/>
            <a:ln>
              <a:noFill/>
            </a:ln>
          </p:spPr>
          <p:txBody>
            <a:bodyPr spcFirstLastPara="1" wrap="square" lIns="51950" tIns="51950" rIns="51950" bIns="51950" anchor="ctr" anchorCtr="0">
              <a:noAutofit/>
            </a:bodyPr>
            <a:lstStyle/>
            <a:p>
              <a:pPr marL="0" marR="0" lvl="0" indent="0" algn="l" rtl="0">
                <a:lnSpc>
                  <a:spcPct val="9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Setting the exploration rate, learning rate, and discount factor</a:t>
              </a:r>
              <a:endParaRPr sz="1400" b="0" i="0" u="none" strike="noStrike" cap="none">
                <a:solidFill>
                  <a:schemeClr val="dk1"/>
                </a:solidFill>
                <a:latin typeface="Arial"/>
                <a:ea typeface="Arial"/>
                <a:cs typeface="Arial"/>
                <a:sym typeface="Arial"/>
              </a:endParaRPr>
            </a:p>
          </p:txBody>
        </p:sp>
        <p:sp>
          <p:nvSpPr>
            <p:cNvPr id="525" name="Google Shape;525;p26"/>
            <p:cNvSpPr/>
            <p:nvPr/>
          </p:nvSpPr>
          <p:spPr>
            <a:xfrm>
              <a:off x="0" y="1841160"/>
              <a:ext cx="11430000" cy="490881"/>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26"/>
            <p:cNvSpPr/>
            <p:nvPr/>
          </p:nvSpPr>
          <p:spPr>
            <a:xfrm>
              <a:off x="148491" y="1951609"/>
              <a:ext cx="269984" cy="269984"/>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26"/>
            <p:cNvSpPr/>
            <p:nvPr/>
          </p:nvSpPr>
          <p:spPr>
            <a:xfrm>
              <a:off x="566967" y="1841160"/>
              <a:ext cx="10863032" cy="4908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26"/>
            <p:cNvSpPr txBox="1"/>
            <p:nvPr/>
          </p:nvSpPr>
          <p:spPr>
            <a:xfrm>
              <a:off x="566967" y="1841160"/>
              <a:ext cx="10863032" cy="490881"/>
            </a:xfrm>
            <a:prstGeom prst="rect">
              <a:avLst/>
            </a:prstGeom>
            <a:noFill/>
            <a:ln>
              <a:noFill/>
            </a:ln>
          </p:spPr>
          <p:txBody>
            <a:bodyPr spcFirstLastPara="1" wrap="square" lIns="51950" tIns="51950" rIns="51950" bIns="51950" anchor="ctr" anchorCtr="0">
              <a:noAutofit/>
            </a:bodyPr>
            <a:lstStyle/>
            <a:p>
              <a:pPr marL="0" marR="0" lvl="0" indent="0" algn="l" rtl="0">
                <a:lnSpc>
                  <a:spcPct val="9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Psychic chooses either the best-known action or explores new action best suited for that state</a:t>
              </a:r>
              <a:endParaRPr sz="1400" b="0" i="0" u="none" strike="noStrike" cap="none">
                <a:solidFill>
                  <a:schemeClr val="dk1"/>
                </a:solidFill>
                <a:latin typeface="Arial"/>
                <a:ea typeface="Arial"/>
                <a:cs typeface="Arial"/>
                <a:sym typeface="Arial"/>
              </a:endParaRPr>
            </a:p>
          </p:txBody>
        </p:sp>
        <p:sp>
          <p:nvSpPr>
            <p:cNvPr id="529" name="Google Shape;529;p26"/>
            <p:cNvSpPr/>
            <p:nvPr/>
          </p:nvSpPr>
          <p:spPr>
            <a:xfrm>
              <a:off x="0" y="2454762"/>
              <a:ext cx="11430000" cy="490881"/>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26"/>
            <p:cNvSpPr/>
            <p:nvPr/>
          </p:nvSpPr>
          <p:spPr>
            <a:xfrm>
              <a:off x="148491" y="2565210"/>
              <a:ext cx="269984" cy="269984"/>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26"/>
            <p:cNvSpPr/>
            <p:nvPr/>
          </p:nvSpPr>
          <p:spPr>
            <a:xfrm>
              <a:off x="566967" y="2454762"/>
              <a:ext cx="10863032" cy="4908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26"/>
            <p:cNvSpPr txBox="1"/>
            <p:nvPr/>
          </p:nvSpPr>
          <p:spPr>
            <a:xfrm>
              <a:off x="566967" y="2454762"/>
              <a:ext cx="10863032" cy="490881"/>
            </a:xfrm>
            <a:prstGeom prst="rect">
              <a:avLst/>
            </a:prstGeom>
            <a:noFill/>
            <a:ln>
              <a:noFill/>
            </a:ln>
          </p:spPr>
          <p:txBody>
            <a:bodyPr spcFirstLastPara="1" wrap="square" lIns="51950" tIns="51950" rIns="51950" bIns="51950" anchor="ctr" anchorCtr="0">
              <a:noAutofit/>
            </a:bodyPr>
            <a:lstStyle/>
            <a:p>
              <a:pPr marL="0" marR="0" lvl="0" indent="0" algn="l" rtl="0">
                <a:lnSpc>
                  <a:spcPct val="9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New state and reward transitions should be updated in PPO and DQN along with updating network weights</a:t>
              </a:r>
              <a:endParaRPr sz="1400" b="0" i="0" u="none" strike="noStrike" cap="none">
                <a:solidFill>
                  <a:schemeClr val="dk1"/>
                </a:solidFill>
                <a:latin typeface="Arial"/>
                <a:ea typeface="Arial"/>
                <a:cs typeface="Arial"/>
                <a:sym typeface="Arial"/>
              </a:endParaRPr>
            </a:p>
          </p:txBody>
        </p:sp>
        <p:sp>
          <p:nvSpPr>
            <p:cNvPr id="533" name="Google Shape;533;p26"/>
            <p:cNvSpPr/>
            <p:nvPr/>
          </p:nvSpPr>
          <p:spPr>
            <a:xfrm>
              <a:off x="0" y="3068363"/>
              <a:ext cx="11430000" cy="490881"/>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26"/>
            <p:cNvSpPr/>
            <p:nvPr/>
          </p:nvSpPr>
          <p:spPr>
            <a:xfrm>
              <a:off x="148491" y="3178812"/>
              <a:ext cx="269984" cy="269984"/>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26"/>
            <p:cNvSpPr/>
            <p:nvPr/>
          </p:nvSpPr>
          <p:spPr>
            <a:xfrm>
              <a:off x="566967" y="3068363"/>
              <a:ext cx="10863032" cy="4908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26"/>
            <p:cNvSpPr txBox="1"/>
            <p:nvPr/>
          </p:nvSpPr>
          <p:spPr>
            <a:xfrm>
              <a:off x="566967" y="3068363"/>
              <a:ext cx="10863032" cy="490881"/>
            </a:xfrm>
            <a:prstGeom prst="rect">
              <a:avLst/>
            </a:prstGeom>
            <a:noFill/>
            <a:ln>
              <a:noFill/>
            </a:ln>
          </p:spPr>
          <p:txBody>
            <a:bodyPr spcFirstLastPara="1" wrap="square" lIns="51950" tIns="51950" rIns="51950" bIns="51950" anchor="ctr" anchorCtr="0">
              <a:noAutofit/>
            </a:bodyPr>
            <a:lstStyle/>
            <a:p>
              <a:pPr marL="0" marR="0" lvl="0" indent="0" algn="l" rtl="0">
                <a:lnSpc>
                  <a:spcPct val="9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A batch of the transitions will be sampled, and network weights will be updated with the goal of minimizing the difference between predicted and actual Q values</a:t>
              </a:r>
              <a:endParaRPr sz="1400" b="0" i="0" u="none" strike="noStrike" cap="none">
                <a:solidFill>
                  <a:schemeClr val="dk1"/>
                </a:solidFill>
                <a:latin typeface="Arial"/>
                <a:ea typeface="Arial"/>
                <a:cs typeface="Arial"/>
                <a:sym typeface="Arial"/>
              </a:endParaRPr>
            </a:p>
          </p:txBody>
        </p:sp>
        <p:sp>
          <p:nvSpPr>
            <p:cNvPr id="537" name="Google Shape;537;p26"/>
            <p:cNvSpPr/>
            <p:nvPr/>
          </p:nvSpPr>
          <p:spPr>
            <a:xfrm>
              <a:off x="0" y="3681965"/>
              <a:ext cx="11430000" cy="490881"/>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26"/>
            <p:cNvSpPr/>
            <p:nvPr/>
          </p:nvSpPr>
          <p:spPr>
            <a:xfrm>
              <a:off x="148491" y="3792413"/>
              <a:ext cx="269984" cy="269984"/>
            </a:xfrm>
            <a:prstGeom prst="rect">
              <a:avLst/>
            </a:prstGeom>
            <a:blipFill rotWithShape="1">
              <a:blip r:embed="rId9">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26"/>
            <p:cNvSpPr/>
            <p:nvPr/>
          </p:nvSpPr>
          <p:spPr>
            <a:xfrm>
              <a:off x="566967" y="3681965"/>
              <a:ext cx="10863032" cy="4908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26"/>
            <p:cNvSpPr txBox="1"/>
            <p:nvPr/>
          </p:nvSpPr>
          <p:spPr>
            <a:xfrm>
              <a:off x="566967" y="3681965"/>
              <a:ext cx="10863032" cy="490881"/>
            </a:xfrm>
            <a:prstGeom prst="rect">
              <a:avLst/>
            </a:prstGeom>
            <a:noFill/>
            <a:ln>
              <a:noFill/>
            </a:ln>
          </p:spPr>
          <p:txBody>
            <a:bodyPr spcFirstLastPara="1" wrap="square" lIns="51950" tIns="51950" rIns="51950" bIns="51950" anchor="ctr" anchorCtr="0">
              <a:noAutofit/>
            </a:bodyPr>
            <a:lstStyle/>
            <a:p>
              <a:pPr marL="0" marR="0" lvl="0" indent="0" algn="l" rtl="0">
                <a:lnSpc>
                  <a:spcPct val="9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The process is repeated until the psychic attains a satisfactory performance</a:t>
              </a:r>
              <a:endParaRPr sz="1400" b="0" i="0" u="none" strike="noStrike" cap="none">
                <a:solidFill>
                  <a:schemeClr val="dk1"/>
                </a:solidFill>
                <a:latin typeface="Arial"/>
                <a:ea typeface="Arial"/>
                <a:cs typeface="Arial"/>
                <a:sym typeface="Arial"/>
              </a:endParaRPr>
            </a:p>
          </p:txBody>
        </p:sp>
      </p:grpSp>
      <p:sp>
        <p:nvSpPr>
          <p:cNvPr id="541" name="Google Shape;541;p26"/>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546" name="Google Shape;546;p27"/>
          <p:cNvPicPr preferRelativeResize="0"/>
          <p:nvPr/>
        </p:nvPicPr>
        <p:blipFill rotWithShape="1">
          <a:blip r:embed="rId3">
            <a:alphaModFix/>
          </a:blip>
          <a:srcRect/>
          <a:stretch/>
        </p:blipFill>
        <p:spPr>
          <a:xfrm flipH="1">
            <a:off x="7960434" y="3800635"/>
            <a:ext cx="3699129" cy="2446864"/>
          </a:xfrm>
          <a:prstGeom prst="rect">
            <a:avLst/>
          </a:prstGeom>
          <a:noFill/>
          <a:ln>
            <a:noFill/>
          </a:ln>
        </p:spPr>
      </p:pic>
      <p:sp>
        <p:nvSpPr>
          <p:cNvPr id="547" name="Google Shape;547;p27"/>
          <p:cNvSpPr/>
          <p:nvPr/>
        </p:nvSpPr>
        <p:spPr>
          <a:xfrm>
            <a:off x="3228243" y="2542339"/>
            <a:ext cx="3423087" cy="120569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2"/>
              </a:buClr>
              <a:buSzPts val="5130"/>
              <a:buFont typeface="Arial"/>
              <a:buNone/>
            </a:pPr>
            <a:r>
              <a:rPr lang="en-US" sz="5400" b="1" i="1" u="none" strike="noStrike" cap="none">
                <a:solidFill>
                  <a:schemeClr val="dk2"/>
                </a:solidFill>
                <a:latin typeface="Times New Roman"/>
                <a:ea typeface="Times New Roman"/>
                <a:cs typeface="Times New Roman"/>
                <a:sym typeface="Times New Roman"/>
              </a:rPr>
              <a:t>Questions?</a:t>
            </a:r>
            <a:endParaRPr sz="1400" b="0" i="0" u="none" strike="noStrike" cap="none">
              <a:solidFill>
                <a:srgbClr val="000000"/>
              </a:solidFill>
              <a:latin typeface="Arial"/>
              <a:ea typeface="Arial"/>
              <a:cs typeface="Arial"/>
              <a:sym typeface="Arial"/>
            </a:endParaRPr>
          </a:p>
        </p:txBody>
      </p:sp>
      <p:sp>
        <p:nvSpPr>
          <p:cNvPr id="548" name="Google Shape;548;p27"/>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28"/>
          <p:cNvSpPr txBox="1">
            <a:spLocks noGrp="1"/>
          </p:cNvSpPr>
          <p:nvPr>
            <p:ph type="title"/>
          </p:nvPr>
        </p:nvSpPr>
        <p:spPr>
          <a:xfrm>
            <a:off x="4017817" y="2795392"/>
            <a:ext cx="4156364" cy="740844"/>
          </a:xfrm>
          <a:prstGeom prst="rect">
            <a:avLst/>
          </a:prstGeom>
          <a:noFill/>
          <a:ln>
            <a:noFill/>
          </a:ln>
        </p:spPr>
        <p:txBody>
          <a:bodyPr spcFirstLastPara="1" wrap="square" lIns="0" tIns="0" rIns="0" bIns="0" anchor="ctr" anchorCtr="0">
            <a:spAutoFit/>
          </a:bodyPr>
          <a:lstStyle/>
          <a:p>
            <a:pPr marL="0" lvl="0" indent="0" algn="ctr" rtl="0">
              <a:lnSpc>
                <a:spcPct val="75000"/>
              </a:lnSpc>
              <a:spcBef>
                <a:spcPts val="0"/>
              </a:spcBef>
              <a:spcAft>
                <a:spcPts val="0"/>
              </a:spcAft>
              <a:buClr>
                <a:schemeClr val="lt1"/>
              </a:buClr>
              <a:buSzPts val="6400"/>
              <a:buFont typeface="Times New Roman"/>
              <a:buNone/>
            </a:pPr>
            <a:r>
              <a:rPr lang="en-US">
                <a:latin typeface="Times New Roman"/>
                <a:ea typeface="Times New Roman"/>
                <a:cs typeface="Times New Roman"/>
                <a:sym typeface="Times New Roman"/>
              </a:rPr>
              <a:t>Thank You</a:t>
            </a:r>
            <a:endParaRPr/>
          </a:p>
        </p:txBody>
      </p:sp>
      <p:sp>
        <p:nvSpPr>
          <p:cNvPr id="554" name="Google Shape;554;p28"/>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
          <p:cNvSpPr txBox="1">
            <a:spLocks noGrp="1"/>
          </p:cNvSpPr>
          <p:nvPr>
            <p:ph type="title"/>
          </p:nvPr>
        </p:nvSpPr>
        <p:spPr>
          <a:xfrm>
            <a:off x="174174" y="751842"/>
            <a:ext cx="11430000" cy="49859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2"/>
              </a:buClr>
              <a:buSzPts val="1800"/>
              <a:buFont typeface="Arial"/>
              <a:buNone/>
            </a:pPr>
            <a:r>
              <a:rPr lang="en-US" sz="3200" b="1" i="0"/>
              <a:t>  Introduction: Stock Price Prediction Using RNN </a:t>
            </a:r>
            <a:endParaRPr/>
          </a:p>
        </p:txBody>
      </p:sp>
      <p:grpSp>
        <p:nvGrpSpPr>
          <p:cNvPr id="162" name="Google Shape;162;p3"/>
          <p:cNvGrpSpPr/>
          <p:nvPr/>
        </p:nvGrpSpPr>
        <p:grpSpPr>
          <a:xfrm>
            <a:off x="381000" y="1788835"/>
            <a:ext cx="11430000" cy="4172693"/>
            <a:chOff x="0" y="509"/>
            <a:chExt cx="11430000" cy="4172693"/>
          </a:xfrm>
        </p:grpSpPr>
        <p:sp>
          <p:nvSpPr>
            <p:cNvPr id="163" name="Google Shape;163;p3"/>
            <p:cNvSpPr/>
            <p:nvPr/>
          </p:nvSpPr>
          <p:spPr>
            <a:xfrm>
              <a:off x="0" y="509"/>
              <a:ext cx="11430000" cy="1192052"/>
            </a:xfrm>
            <a:prstGeom prst="roundRect">
              <a:avLst>
                <a:gd name="adj" fmla="val 10000"/>
              </a:avLst>
            </a:prstGeom>
            <a:solidFill>
              <a:srgbClr val="D0E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3"/>
            <p:cNvSpPr/>
            <p:nvPr/>
          </p:nvSpPr>
          <p:spPr>
            <a:xfrm>
              <a:off x="360595" y="268721"/>
              <a:ext cx="655628" cy="655628"/>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3"/>
            <p:cNvSpPr/>
            <p:nvPr/>
          </p:nvSpPr>
          <p:spPr>
            <a:xfrm>
              <a:off x="1376820" y="509"/>
              <a:ext cx="10053179" cy="119205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3"/>
            <p:cNvSpPr txBox="1"/>
            <p:nvPr/>
          </p:nvSpPr>
          <p:spPr>
            <a:xfrm>
              <a:off x="1376820" y="509"/>
              <a:ext cx="10053179" cy="1192052"/>
            </a:xfrm>
            <a:prstGeom prst="rect">
              <a:avLst/>
            </a:prstGeom>
            <a:noFill/>
            <a:ln>
              <a:noFill/>
            </a:ln>
          </p:spPr>
          <p:txBody>
            <a:bodyPr spcFirstLastPara="1" wrap="square" lIns="126150" tIns="126150" rIns="126150" bIns="126150" anchor="ctr"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b="1" i="0" u="none" strike="noStrike" cap="none">
                  <a:solidFill>
                    <a:schemeClr val="dk1"/>
                  </a:solidFill>
                  <a:latin typeface="Calibri"/>
                  <a:ea typeface="Calibri"/>
                  <a:cs typeface="Calibri"/>
                  <a:sym typeface="Calibri"/>
                </a:rPr>
                <a:t>The stock market has enormously large historical data that varies with trade date, which is time-series data.</a:t>
              </a:r>
              <a:endParaRPr sz="2000" b="0" i="0" u="none" strike="noStrike" cap="none">
                <a:solidFill>
                  <a:schemeClr val="dk1"/>
                </a:solidFill>
                <a:latin typeface="Calibri"/>
                <a:ea typeface="Calibri"/>
                <a:cs typeface="Calibri"/>
                <a:sym typeface="Calibri"/>
              </a:endParaRPr>
            </a:p>
          </p:txBody>
        </p:sp>
        <p:sp>
          <p:nvSpPr>
            <p:cNvPr id="167" name="Google Shape;167;p3"/>
            <p:cNvSpPr/>
            <p:nvPr/>
          </p:nvSpPr>
          <p:spPr>
            <a:xfrm>
              <a:off x="0" y="1490575"/>
              <a:ext cx="11430000" cy="1192052"/>
            </a:xfrm>
            <a:prstGeom prst="roundRect">
              <a:avLst>
                <a:gd name="adj" fmla="val 10000"/>
              </a:avLst>
            </a:prstGeom>
            <a:solidFill>
              <a:srgbClr val="D0E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3"/>
            <p:cNvSpPr/>
            <p:nvPr/>
          </p:nvSpPr>
          <p:spPr>
            <a:xfrm>
              <a:off x="360595" y="1758787"/>
              <a:ext cx="655628" cy="655628"/>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3"/>
            <p:cNvSpPr/>
            <p:nvPr/>
          </p:nvSpPr>
          <p:spPr>
            <a:xfrm>
              <a:off x="1376820" y="1490575"/>
              <a:ext cx="10053179" cy="119205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3"/>
            <p:cNvSpPr txBox="1"/>
            <p:nvPr/>
          </p:nvSpPr>
          <p:spPr>
            <a:xfrm>
              <a:off x="1376820" y="1490575"/>
              <a:ext cx="10053179" cy="1192052"/>
            </a:xfrm>
            <a:prstGeom prst="rect">
              <a:avLst/>
            </a:prstGeom>
            <a:noFill/>
            <a:ln>
              <a:noFill/>
            </a:ln>
          </p:spPr>
          <p:txBody>
            <a:bodyPr spcFirstLastPara="1" wrap="square" lIns="126150" tIns="126150" rIns="126150" bIns="126150" anchor="ctr"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b="1" i="0" u="none" strike="noStrike" cap="none">
                  <a:solidFill>
                    <a:schemeClr val="dk1"/>
                  </a:solidFill>
                  <a:latin typeface="Calibri"/>
                  <a:ea typeface="Calibri"/>
                  <a:cs typeface="Calibri"/>
                  <a:sym typeface="Calibri"/>
                </a:rPr>
                <a:t>LSTM and GRU models within RNN based models are widely used for sequence prediction problems and have proven to be extremely effective as they can store past important information and forget the information that is not. </a:t>
              </a:r>
              <a:endParaRPr sz="2000" b="0" i="0" u="none" strike="noStrike" cap="none">
                <a:solidFill>
                  <a:schemeClr val="dk1"/>
                </a:solidFill>
                <a:latin typeface="Calibri"/>
                <a:ea typeface="Calibri"/>
                <a:cs typeface="Calibri"/>
                <a:sym typeface="Calibri"/>
              </a:endParaRPr>
            </a:p>
          </p:txBody>
        </p:sp>
        <p:sp>
          <p:nvSpPr>
            <p:cNvPr id="171" name="Google Shape;171;p3"/>
            <p:cNvSpPr/>
            <p:nvPr/>
          </p:nvSpPr>
          <p:spPr>
            <a:xfrm>
              <a:off x="0" y="2981150"/>
              <a:ext cx="11430000" cy="1192052"/>
            </a:xfrm>
            <a:prstGeom prst="roundRect">
              <a:avLst>
                <a:gd name="adj" fmla="val 10000"/>
              </a:avLst>
            </a:prstGeom>
            <a:solidFill>
              <a:srgbClr val="D0E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
            <p:cNvSpPr/>
            <p:nvPr/>
          </p:nvSpPr>
          <p:spPr>
            <a:xfrm>
              <a:off x="360595" y="3248852"/>
              <a:ext cx="655628" cy="655628"/>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3"/>
            <p:cNvSpPr/>
            <p:nvPr/>
          </p:nvSpPr>
          <p:spPr>
            <a:xfrm>
              <a:off x="1376820" y="2980640"/>
              <a:ext cx="10053179" cy="119205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3"/>
            <p:cNvSpPr txBox="1"/>
            <p:nvPr/>
          </p:nvSpPr>
          <p:spPr>
            <a:xfrm>
              <a:off x="1376820" y="2980640"/>
              <a:ext cx="10053179" cy="1192052"/>
            </a:xfrm>
            <a:prstGeom prst="rect">
              <a:avLst/>
            </a:prstGeom>
            <a:noFill/>
            <a:ln>
              <a:noFill/>
            </a:ln>
          </p:spPr>
          <p:txBody>
            <a:bodyPr spcFirstLastPara="1" wrap="square" lIns="126150" tIns="126150" rIns="126150" bIns="126150" anchor="ctr" anchorCtr="0">
              <a:noAutofit/>
            </a:bodyPr>
            <a:lstStyle/>
            <a:p>
              <a:pPr marL="0" marR="0" lvl="0" indent="0" algn="l" rtl="0">
                <a:lnSpc>
                  <a:spcPct val="100000"/>
                </a:lnSpc>
                <a:spcBef>
                  <a:spcPts val="0"/>
                </a:spcBef>
                <a:spcAft>
                  <a:spcPts val="0"/>
                </a:spcAft>
                <a:buClr>
                  <a:srgbClr val="404041"/>
                </a:buClr>
                <a:buSzPts val="2000"/>
                <a:buFont typeface="Calibri"/>
                <a:buNone/>
              </a:pPr>
              <a:r>
                <a:rPr lang="en-US" sz="2000" b="1" i="0" u="none" strike="noStrike" cap="none">
                  <a:solidFill>
                    <a:srgbClr val="404041"/>
                  </a:solidFill>
                  <a:latin typeface="Calibri"/>
                  <a:ea typeface="Calibri"/>
                  <a:cs typeface="Calibri"/>
                  <a:sym typeface="Calibri"/>
                </a:rPr>
                <a:t>In this project we have applied simple and composite RNN models like LSTM, CNN-LSTM, BiLSTM, CNN-BiLSTM &amp; GRU in conjunction with NEURAL Prophet to predict the closing price of the stock.</a:t>
              </a:r>
              <a:endParaRPr sz="1400" b="0" i="0" u="none" strike="noStrike" cap="none">
                <a:solidFill>
                  <a:srgbClr val="000000"/>
                </a:solidFill>
                <a:latin typeface="Arial"/>
                <a:ea typeface="Arial"/>
                <a:cs typeface="Arial"/>
                <a:sym typeface="Arial"/>
              </a:endParaRPr>
            </a:p>
          </p:txBody>
        </p:sp>
      </p:grpSp>
      <p:sp>
        <p:nvSpPr>
          <p:cNvPr id="175" name="Google Shape;175;p3"/>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4"/>
          <p:cNvSpPr txBox="1">
            <a:spLocks noGrp="1"/>
          </p:cNvSpPr>
          <p:nvPr>
            <p:ph type="title"/>
          </p:nvPr>
        </p:nvSpPr>
        <p:spPr>
          <a:xfrm>
            <a:off x="616273" y="515407"/>
            <a:ext cx="11430000" cy="49859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2"/>
              </a:buClr>
              <a:buSzPts val="3200"/>
              <a:buFont typeface="Arial"/>
              <a:buNone/>
            </a:pPr>
            <a:r>
              <a:rPr lang="en-US" sz="3200"/>
              <a:t>About Microsoft</a:t>
            </a:r>
            <a:endParaRPr/>
          </a:p>
        </p:txBody>
      </p:sp>
      <p:pic>
        <p:nvPicPr>
          <p:cNvPr id="181" name="Google Shape;181;p4" descr="Microsoft Unveils Redesigned Windows Logo : The Two-Way : NPR"/>
          <p:cNvPicPr preferRelativeResize="0"/>
          <p:nvPr/>
        </p:nvPicPr>
        <p:blipFill rotWithShape="1">
          <a:blip r:embed="rId3">
            <a:alphaModFix/>
          </a:blip>
          <a:srcRect/>
          <a:stretch/>
        </p:blipFill>
        <p:spPr>
          <a:xfrm>
            <a:off x="9920748" y="6225262"/>
            <a:ext cx="499755" cy="489615"/>
          </a:xfrm>
          <a:prstGeom prst="rect">
            <a:avLst/>
          </a:prstGeom>
          <a:noFill/>
          <a:ln>
            <a:noFill/>
          </a:ln>
        </p:spPr>
      </p:pic>
      <p:sp>
        <p:nvSpPr>
          <p:cNvPr id="182" name="Google Shape;182;p4"/>
          <p:cNvSpPr txBox="1"/>
          <p:nvPr/>
        </p:nvSpPr>
        <p:spPr>
          <a:xfrm>
            <a:off x="411984" y="1435764"/>
            <a:ext cx="5616033" cy="46198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4D5156"/>
              </a:buClr>
              <a:buSzPts val="1800"/>
              <a:buFont typeface="Arial"/>
              <a:buChar char="•"/>
            </a:pPr>
            <a:r>
              <a:rPr lang="en-US" sz="1800" b="1" i="0" u="none" strike="noStrike" cap="none">
                <a:solidFill>
                  <a:srgbClr val="4D5156"/>
                </a:solidFill>
                <a:latin typeface="Calibri"/>
                <a:ea typeface="Calibri"/>
                <a:cs typeface="Calibri"/>
                <a:sym typeface="Calibri"/>
              </a:rPr>
              <a:t>Microsoft was listed on NASDAQ on March 13, 1986, at an opening price of $21 per share.</a:t>
            </a:r>
            <a:endParaRPr sz="1400" b="0" i="0" u="none" strike="noStrike" cap="none">
              <a:solidFill>
                <a:srgbClr val="000000"/>
              </a:solidFill>
              <a:latin typeface="Arial"/>
              <a:ea typeface="Arial"/>
              <a:cs typeface="Arial"/>
              <a:sym typeface="Arial"/>
            </a:endParaRPr>
          </a:p>
          <a:p>
            <a:pPr marL="285750" marR="0" lvl="0" indent="-171450" algn="l" rtl="0">
              <a:lnSpc>
                <a:spcPct val="150000"/>
              </a:lnSpc>
              <a:spcBef>
                <a:spcPts val="0"/>
              </a:spcBef>
              <a:spcAft>
                <a:spcPts val="0"/>
              </a:spcAft>
              <a:buClr>
                <a:schemeClr val="dk1"/>
              </a:buClr>
              <a:buSzPts val="1800"/>
              <a:buFont typeface="Arial"/>
              <a:buNone/>
            </a:pPr>
            <a:endParaRPr sz="1800" b="1" i="0" u="none" strike="noStrike" cap="none">
              <a:solidFill>
                <a:srgbClr val="4D5156"/>
              </a:solidFill>
              <a:latin typeface="Calibri"/>
              <a:ea typeface="Calibri"/>
              <a:cs typeface="Calibri"/>
              <a:sym typeface="Calibri"/>
            </a:endParaRPr>
          </a:p>
          <a:p>
            <a:pPr marL="285750" marR="0" lvl="0" indent="-285750" algn="l" rtl="0">
              <a:lnSpc>
                <a:spcPct val="150000"/>
              </a:lnSpc>
              <a:spcBef>
                <a:spcPts val="0"/>
              </a:spcBef>
              <a:spcAft>
                <a:spcPts val="0"/>
              </a:spcAft>
              <a:buClr>
                <a:srgbClr val="4D5156"/>
              </a:buClr>
              <a:buSzPts val="1800"/>
              <a:buFont typeface="Arial"/>
              <a:buChar char="•"/>
            </a:pPr>
            <a:r>
              <a:rPr lang="en-US" sz="1800" b="1" i="0" u="none" strike="noStrike" cap="none">
                <a:solidFill>
                  <a:srgbClr val="4D5156"/>
                </a:solidFill>
                <a:latin typeface="Calibri"/>
                <a:ea typeface="Calibri"/>
                <a:cs typeface="Calibri"/>
                <a:sym typeface="Calibri"/>
              </a:rPr>
              <a:t>Microsoft is the world’s largest software maker. </a:t>
            </a:r>
            <a:endParaRPr sz="1400" b="0" i="0" u="none" strike="noStrike" cap="none">
              <a:solidFill>
                <a:srgbClr val="000000"/>
              </a:solidFill>
              <a:latin typeface="Arial"/>
              <a:ea typeface="Arial"/>
              <a:cs typeface="Arial"/>
              <a:sym typeface="Arial"/>
            </a:endParaRPr>
          </a:p>
          <a:p>
            <a:pPr marL="285750" marR="0" lvl="0" indent="-171450" algn="l" rtl="0">
              <a:lnSpc>
                <a:spcPct val="150000"/>
              </a:lnSpc>
              <a:spcBef>
                <a:spcPts val="0"/>
              </a:spcBef>
              <a:spcAft>
                <a:spcPts val="0"/>
              </a:spcAft>
              <a:buClr>
                <a:schemeClr val="dk1"/>
              </a:buClr>
              <a:buSzPts val="1800"/>
              <a:buFont typeface="Arial"/>
              <a:buNone/>
            </a:pPr>
            <a:endParaRPr sz="1800" b="1" i="0" u="none" strike="noStrike" cap="none">
              <a:solidFill>
                <a:srgbClr val="4D5156"/>
              </a:solidFill>
              <a:latin typeface="Calibri"/>
              <a:ea typeface="Calibri"/>
              <a:cs typeface="Calibri"/>
              <a:sym typeface="Calibri"/>
            </a:endParaRPr>
          </a:p>
          <a:p>
            <a:pPr marL="285750" marR="0" lvl="0" indent="-285750" algn="l" rtl="0">
              <a:lnSpc>
                <a:spcPct val="150000"/>
              </a:lnSpc>
              <a:spcBef>
                <a:spcPts val="0"/>
              </a:spcBef>
              <a:spcAft>
                <a:spcPts val="0"/>
              </a:spcAft>
              <a:buClr>
                <a:srgbClr val="4D5156"/>
              </a:buClr>
              <a:buSzPts val="1800"/>
              <a:buFont typeface="Arial"/>
              <a:buChar char="•"/>
            </a:pPr>
            <a:r>
              <a:rPr lang="en-US" sz="1800" b="1" i="0" u="none" strike="noStrike" cap="none">
                <a:solidFill>
                  <a:srgbClr val="4D5156"/>
                </a:solidFill>
                <a:latin typeface="Calibri"/>
                <a:ea typeface="Calibri"/>
                <a:cs typeface="Calibri"/>
                <a:sym typeface="Calibri"/>
              </a:rPr>
              <a:t>Best known for its software products, including Microsoft Windows Office Suite, Bing search engine, Skype and the Internet Explorer web browser.</a:t>
            </a:r>
            <a:endParaRPr sz="1400" b="0" i="0" u="none" strike="noStrike" cap="none">
              <a:solidFill>
                <a:srgbClr val="000000"/>
              </a:solidFill>
              <a:latin typeface="Arial"/>
              <a:ea typeface="Arial"/>
              <a:cs typeface="Arial"/>
              <a:sym typeface="Arial"/>
            </a:endParaRPr>
          </a:p>
          <a:p>
            <a:pPr marL="285750" marR="0" lvl="0" indent="-171450" algn="l" rtl="0">
              <a:lnSpc>
                <a:spcPct val="150000"/>
              </a:lnSpc>
              <a:spcBef>
                <a:spcPts val="0"/>
              </a:spcBef>
              <a:spcAft>
                <a:spcPts val="0"/>
              </a:spcAft>
              <a:buClr>
                <a:schemeClr val="dk1"/>
              </a:buClr>
              <a:buSzPts val="1800"/>
              <a:buFont typeface="Arial"/>
              <a:buNone/>
            </a:pPr>
            <a:endParaRPr sz="1800" b="1" i="0" u="none" strike="noStrike" cap="none">
              <a:solidFill>
                <a:srgbClr val="4D5156"/>
              </a:solidFill>
              <a:latin typeface="Calibri"/>
              <a:ea typeface="Calibri"/>
              <a:cs typeface="Calibri"/>
              <a:sym typeface="Calibri"/>
            </a:endParaRPr>
          </a:p>
          <a:p>
            <a:pPr marL="285750" marR="0" lvl="0" indent="-285750" algn="l" rtl="0">
              <a:lnSpc>
                <a:spcPct val="150000"/>
              </a:lnSpc>
              <a:spcBef>
                <a:spcPts val="0"/>
              </a:spcBef>
              <a:spcAft>
                <a:spcPts val="0"/>
              </a:spcAft>
              <a:buClr>
                <a:srgbClr val="4D5156"/>
              </a:buClr>
              <a:buSzPts val="1800"/>
              <a:buFont typeface="Arial"/>
              <a:buChar char="•"/>
            </a:pPr>
            <a:r>
              <a:rPr lang="en-US" sz="1800" b="1" i="0" u="none" strike="noStrike" cap="none">
                <a:solidFill>
                  <a:srgbClr val="4D5156"/>
                </a:solidFill>
                <a:latin typeface="Calibri"/>
                <a:ea typeface="Calibri"/>
                <a:cs typeface="Calibri"/>
                <a:sym typeface="Calibri"/>
              </a:rPr>
              <a:t>Microsoft has revolutionized the gaming space with its the Xbox series of video game consoles.</a:t>
            </a:r>
            <a:endParaRPr sz="1400" b="0" i="0" u="none" strike="noStrike" cap="none">
              <a:solidFill>
                <a:srgbClr val="000000"/>
              </a:solidFill>
              <a:latin typeface="Arial"/>
              <a:ea typeface="Arial"/>
              <a:cs typeface="Arial"/>
              <a:sym typeface="Arial"/>
            </a:endParaRPr>
          </a:p>
        </p:txBody>
      </p:sp>
      <p:pic>
        <p:nvPicPr>
          <p:cNvPr id="183" name="Google Shape;183;p4" descr="Collection of Microsoft products logos printed on paper – Stock Editorial  Photo © rozelt #110592882"/>
          <p:cNvPicPr preferRelativeResize="0"/>
          <p:nvPr/>
        </p:nvPicPr>
        <p:blipFill rotWithShape="1">
          <a:blip r:embed="rId4">
            <a:alphaModFix/>
          </a:blip>
          <a:srcRect/>
          <a:stretch/>
        </p:blipFill>
        <p:spPr>
          <a:xfrm>
            <a:off x="6440130" y="1383185"/>
            <a:ext cx="5616033" cy="4091630"/>
          </a:xfrm>
          <a:prstGeom prst="rect">
            <a:avLst/>
          </a:prstGeom>
          <a:noFill/>
          <a:ln>
            <a:noFill/>
          </a:ln>
        </p:spPr>
      </p:pic>
      <p:sp>
        <p:nvSpPr>
          <p:cNvPr id="184" name="Google Shape;184;p4"/>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5"/>
          <p:cNvSpPr txBox="1">
            <a:spLocks noGrp="1"/>
          </p:cNvSpPr>
          <p:nvPr>
            <p:ph type="title" idx="4294967295"/>
          </p:nvPr>
        </p:nvSpPr>
        <p:spPr>
          <a:xfrm>
            <a:off x="0" y="490989"/>
            <a:ext cx="8172450" cy="442912"/>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dk2"/>
              </a:buClr>
              <a:buSzPts val="1800"/>
              <a:buFont typeface="Arial"/>
              <a:buNone/>
            </a:pPr>
            <a:r>
              <a:rPr lang="en-US" sz="3200"/>
              <a:t>Microsoft Stock Price History (2013-2023)</a:t>
            </a:r>
            <a:endParaRPr/>
          </a:p>
        </p:txBody>
      </p:sp>
      <p:grpSp>
        <p:nvGrpSpPr>
          <p:cNvPr id="190" name="Google Shape;190;p5"/>
          <p:cNvGrpSpPr/>
          <p:nvPr/>
        </p:nvGrpSpPr>
        <p:grpSpPr>
          <a:xfrm>
            <a:off x="2821856" y="5942315"/>
            <a:ext cx="2792363" cy="436118"/>
            <a:chOff x="2821856" y="5942315"/>
            <a:chExt cx="2792363" cy="436118"/>
          </a:xfrm>
        </p:grpSpPr>
        <p:pic>
          <p:nvPicPr>
            <p:cNvPr id="191" name="Google Shape;191;p5"/>
            <p:cNvPicPr preferRelativeResize="0"/>
            <p:nvPr/>
          </p:nvPicPr>
          <p:blipFill rotWithShape="1">
            <a:blip r:embed="rId3">
              <a:alphaModFix/>
            </a:blip>
            <a:srcRect/>
            <a:stretch/>
          </p:blipFill>
          <p:spPr>
            <a:xfrm>
              <a:off x="4424513" y="5942315"/>
              <a:ext cx="1189706" cy="436118"/>
            </a:xfrm>
            <a:prstGeom prst="rect">
              <a:avLst/>
            </a:prstGeom>
            <a:noFill/>
            <a:ln>
              <a:noFill/>
            </a:ln>
          </p:spPr>
        </p:pic>
        <p:sp>
          <p:nvSpPr>
            <p:cNvPr id="192" name="Google Shape;192;p5"/>
            <p:cNvSpPr txBox="1"/>
            <p:nvPr/>
          </p:nvSpPr>
          <p:spPr>
            <a:xfrm>
              <a:off x="2821856" y="5942315"/>
              <a:ext cx="160265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2060"/>
                  </a:solidFill>
                  <a:latin typeface="Arial"/>
                  <a:ea typeface="Arial"/>
                  <a:cs typeface="Arial"/>
                  <a:sym typeface="Arial"/>
                </a:rPr>
                <a:t>Data Source:</a:t>
              </a:r>
              <a:endParaRPr sz="1400" b="0" i="0" u="none" strike="noStrike" cap="none">
                <a:solidFill>
                  <a:srgbClr val="000000"/>
                </a:solidFill>
                <a:latin typeface="Arial"/>
                <a:ea typeface="Arial"/>
                <a:cs typeface="Arial"/>
                <a:sym typeface="Arial"/>
              </a:endParaRPr>
            </a:p>
          </p:txBody>
        </p:sp>
      </p:grpSp>
      <p:pic>
        <p:nvPicPr>
          <p:cNvPr id="193" name="Google Shape;193;p5"/>
          <p:cNvPicPr preferRelativeResize="0"/>
          <p:nvPr/>
        </p:nvPicPr>
        <p:blipFill rotWithShape="1">
          <a:blip r:embed="rId4">
            <a:alphaModFix/>
          </a:blip>
          <a:srcRect/>
          <a:stretch/>
        </p:blipFill>
        <p:spPr>
          <a:xfrm>
            <a:off x="10375641" y="1"/>
            <a:ext cx="1816358" cy="1589313"/>
          </a:xfrm>
          <a:prstGeom prst="rect">
            <a:avLst/>
          </a:prstGeom>
          <a:noFill/>
          <a:ln>
            <a:noFill/>
          </a:ln>
        </p:spPr>
      </p:pic>
      <p:pic>
        <p:nvPicPr>
          <p:cNvPr id="194" name="Google Shape;194;p5"/>
          <p:cNvPicPr preferRelativeResize="0"/>
          <p:nvPr/>
        </p:nvPicPr>
        <p:blipFill rotWithShape="1">
          <a:blip r:embed="rId5">
            <a:alphaModFix/>
          </a:blip>
          <a:srcRect/>
          <a:stretch/>
        </p:blipFill>
        <p:spPr>
          <a:xfrm>
            <a:off x="6934200" y="1766888"/>
            <a:ext cx="5257800" cy="3933825"/>
          </a:xfrm>
          <a:prstGeom prst="rect">
            <a:avLst/>
          </a:prstGeom>
          <a:noFill/>
          <a:ln>
            <a:noFill/>
          </a:ln>
        </p:spPr>
      </p:pic>
      <p:pic>
        <p:nvPicPr>
          <p:cNvPr id="195" name="Google Shape;195;p5"/>
          <p:cNvPicPr preferRelativeResize="0"/>
          <p:nvPr/>
        </p:nvPicPr>
        <p:blipFill rotWithShape="1">
          <a:blip r:embed="rId6">
            <a:alphaModFix/>
          </a:blip>
          <a:srcRect/>
          <a:stretch/>
        </p:blipFill>
        <p:spPr>
          <a:xfrm>
            <a:off x="59008" y="2149261"/>
            <a:ext cx="6662056" cy="3359744"/>
          </a:xfrm>
          <a:prstGeom prst="rect">
            <a:avLst/>
          </a:prstGeom>
          <a:noFill/>
          <a:ln>
            <a:noFill/>
          </a:ln>
        </p:spPr>
      </p:pic>
      <p:sp>
        <p:nvSpPr>
          <p:cNvPr id="196" name="Google Shape;196;p5"/>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6"/>
          <p:cNvSpPr txBox="1">
            <a:spLocks noGrp="1"/>
          </p:cNvSpPr>
          <p:nvPr>
            <p:ph type="title"/>
          </p:nvPr>
        </p:nvSpPr>
        <p:spPr>
          <a:xfrm>
            <a:off x="381000" y="218441"/>
            <a:ext cx="11430000" cy="49859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2"/>
              </a:buClr>
              <a:buSzPts val="3200"/>
              <a:buFont typeface="Arial"/>
              <a:buNone/>
            </a:pPr>
            <a:r>
              <a:rPr lang="en-US" sz="3200"/>
              <a:t>Microsoft Trend Indicators</a:t>
            </a:r>
            <a:endParaRPr sz="3200"/>
          </a:p>
        </p:txBody>
      </p:sp>
      <p:pic>
        <p:nvPicPr>
          <p:cNvPr id="202" name="Google Shape;202;p6"/>
          <p:cNvPicPr preferRelativeResize="0"/>
          <p:nvPr/>
        </p:nvPicPr>
        <p:blipFill rotWithShape="1">
          <a:blip r:embed="rId3">
            <a:alphaModFix/>
          </a:blip>
          <a:srcRect/>
          <a:stretch/>
        </p:blipFill>
        <p:spPr>
          <a:xfrm>
            <a:off x="5625693" y="3802389"/>
            <a:ext cx="6566307" cy="2554652"/>
          </a:xfrm>
          <a:prstGeom prst="rect">
            <a:avLst/>
          </a:prstGeom>
          <a:noFill/>
          <a:ln>
            <a:noFill/>
          </a:ln>
        </p:spPr>
      </p:pic>
      <p:pic>
        <p:nvPicPr>
          <p:cNvPr id="203" name="Google Shape;203;p6"/>
          <p:cNvPicPr preferRelativeResize="0"/>
          <p:nvPr/>
        </p:nvPicPr>
        <p:blipFill rotWithShape="1">
          <a:blip r:embed="rId4">
            <a:alphaModFix/>
          </a:blip>
          <a:srcRect/>
          <a:stretch/>
        </p:blipFill>
        <p:spPr>
          <a:xfrm>
            <a:off x="5519057" y="717039"/>
            <a:ext cx="6672943" cy="2596141"/>
          </a:xfrm>
          <a:prstGeom prst="rect">
            <a:avLst/>
          </a:prstGeom>
          <a:noFill/>
          <a:ln>
            <a:noFill/>
          </a:ln>
        </p:spPr>
      </p:pic>
      <p:sp>
        <p:nvSpPr>
          <p:cNvPr id="204" name="Google Shape;204;p6"/>
          <p:cNvSpPr txBox="1"/>
          <p:nvPr/>
        </p:nvSpPr>
        <p:spPr>
          <a:xfrm>
            <a:off x="381000" y="1524000"/>
            <a:ext cx="3516000" cy="584735"/>
          </a:xfrm>
          <a:prstGeom prst="rect">
            <a:avLst/>
          </a:prstGeom>
          <a:solidFill>
            <a:srgbClr val="D6D6DA"/>
          </a:solidFill>
          <a:ln w="12700" cap="flat" cmpd="sng">
            <a:solidFill>
              <a:schemeClr val="accent6"/>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30 Day &amp; 60 Day Simple Moving Averages</a:t>
            </a:r>
            <a:endParaRPr sz="1200" b="1" i="0" u="none" strike="noStrike" cap="none">
              <a:solidFill>
                <a:srgbClr val="000000"/>
              </a:solidFill>
              <a:latin typeface="Calibri"/>
              <a:ea typeface="Calibri"/>
              <a:cs typeface="Calibri"/>
              <a:sym typeface="Calibri"/>
            </a:endParaRPr>
          </a:p>
        </p:txBody>
      </p:sp>
      <p:sp>
        <p:nvSpPr>
          <p:cNvPr id="205" name="Google Shape;205;p6"/>
          <p:cNvSpPr/>
          <p:nvPr/>
        </p:nvSpPr>
        <p:spPr>
          <a:xfrm>
            <a:off x="4147457" y="1654629"/>
            <a:ext cx="1066800" cy="369332"/>
          </a:xfrm>
          <a:prstGeom prst="rightArrow">
            <a:avLst>
              <a:gd name="adj1" fmla="val 50000"/>
              <a:gd name="adj2" fmla="val 50000"/>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6"/>
          <p:cNvSpPr txBox="1"/>
          <p:nvPr/>
        </p:nvSpPr>
        <p:spPr>
          <a:xfrm>
            <a:off x="587829" y="4517571"/>
            <a:ext cx="3222300" cy="584735"/>
          </a:xfrm>
          <a:prstGeom prst="rect">
            <a:avLst/>
          </a:prstGeom>
          <a:solidFill>
            <a:srgbClr val="D6D6DA"/>
          </a:solidFill>
          <a:ln w="12700" cap="flat" cmpd="sng">
            <a:solidFill>
              <a:schemeClr val="accent6"/>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30 Day &amp; 60 Day Exponential Moving Averages</a:t>
            </a:r>
            <a:endParaRPr sz="1200" b="0" i="0" u="none" strike="noStrike" cap="none">
              <a:solidFill>
                <a:srgbClr val="000000"/>
              </a:solidFill>
              <a:latin typeface="Calibri"/>
              <a:ea typeface="Calibri"/>
              <a:cs typeface="Calibri"/>
              <a:sym typeface="Calibri"/>
            </a:endParaRPr>
          </a:p>
        </p:txBody>
      </p:sp>
      <p:sp>
        <p:nvSpPr>
          <p:cNvPr id="207" name="Google Shape;207;p6"/>
          <p:cNvSpPr/>
          <p:nvPr/>
        </p:nvSpPr>
        <p:spPr>
          <a:xfrm>
            <a:off x="4299857" y="4648200"/>
            <a:ext cx="1066800" cy="369332"/>
          </a:xfrm>
          <a:prstGeom prst="rightArrow">
            <a:avLst>
              <a:gd name="adj1" fmla="val 50000"/>
              <a:gd name="adj2" fmla="val 50000"/>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8" name="Google Shape;208;p6"/>
          <p:cNvSpPr txBox="1"/>
          <p:nvPr/>
        </p:nvSpPr>
        <p:spPr>
          <a:xfrm>
            <a:off x="381000" y="2949679"/>
            <a:ext cx="4544961" cy="830997"/>
          </a:xfrm>
          <a:prstGeom prst="rect">
            <a:avLst/>
          </a:prstGeom>
          <a:solidFill>
            <a:srgbClr val="D9DBDD"/>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dk1"/>
                </a:solidFill>
                <a:latin typeface="Calibri"/>
                <a:ea typeface="Calibri"/>
                <a:cs typeface="Calibri"/>
                <a:sym typeface="Calibri"/>
              </a:rPr>
              <a:t>30 MA crossing over 60 MA shows Bullish Trend</a:t>
            </a:r>
            <a:endParaRPr/>
          </a:p>
          <a:p>
            <a:pPr marL="0" marR="0" lvl="0" indent="0" algn="l" rtl="0">
              <a:lnSpc>
                <a:spcPct val="100000"/>
              </a:lnSpc>
              <a:spcBef>
                <a:spcPts val="0"/>
              </a:spcBef>
              <a:spcAft>
                <a:spcPts val="0"/>
              </a:spcAft>
              <a:buNone/>
            </a:pPr>
            <a:endParaRPr sz="16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600" b="1" i="0" u="none" strike="noStrike" cap="none">
                <a:solidFill>
                  <a:schemeClr val="dk1"/>
                </a:solidFill>
                <a:latin typeface="Calibri"/>
                <a:ea typeface="Calibri"/>
                <a:cs typeface="Calibri"/>
                <a:sym typeface="Calibri"/>
              </a:rPr>
              <a:t>60 MA crossing over 30 MA shows Bearish Trend</a:t>
            </a:r>
            <a:endParaRPr/>
          </a:p>
        </p:txBody>
      </p:sp>
      <p:sp>
        <p:nvSpPr>
          <p:cNvPr id="209" name="Google Shape;209;p6"/>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309c06bbf4_0_1779"/>
          <p:cNvSpPr txBox="1">
            <a:spLocks noGrp="1"/>
          </p:cNvSpPr>
          <p:nvPr>
            <p:ph type="title"/>
          </p:nvPr>
        </p:nvSpPr>
        <p:spPr>
          <a:xfrm>
            <a:off x="381000" y="555899"/>
            <a:ext cx="11430000" cy="498600"/>
          </a:xfrm>
          <a:prstGeom prst="rect">
            <a:avLst/>
          </a:prstGeom>
        </p:spPr>
        <p:txBody>
          <a:bodyPr spcFirstLastPara="1" wrap="square" lIns="0" tIns="0" rIns="0" bIns="0" anchor="b" anchorCtr="0">
            <a:spAutoFit/>
          </a:bodyPr>
          <a:lstStyle/>
          <a:p>
            <a:pPr marL="0" lvl="0" indent="0" algn="l" rtl="0">
              <a:spcBef>
                <a:spcPts val="0"/>
              </a:spcBef>
              <a:spcAft>
                <a:spcPts val="0"/>
              </a:spcAft>
              <a:buNone/>
            </a:pPr>
            <a:r>
              <a:rPr lang="en-US"/>
              <a:t>Models Used</a:t>
            </a:r>
            <a:endParaRPr/>
          </a:p>
        </p:txBody>
      </p:sp>
      <p:sp>
        <p:nvSpPr>
          <p:cNvPr id="216" name="Google Shape;216;g2309c06bbf4_0_1779"/>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7</a:t>
            </a:fld>
            <a:endParaRPr/>
          </a:p>
        </p:txBody>
      </p:sp>
      <p:sp>
        <p:nvSpPr>
          <p:cNvPr id="217" name="Google Shape;217;g2309c06bbf4_0_1779"/>
          <p:cNvSpPr/>
          <p:nvPr/>
        </p:nvSpPr>
        <p:spPr>
          <a:xfrm>
            <a:off x="413450" y="1624025"/>
            <a:ext cx="3701700" cy="722700"/>
          </a:xfrm>
          <a:prstGeom prst="roundRect">
            <a:avLst>
              <a:gd name="adj" fmla="val 16667"/>
            </a:avLst>
          </a:prstGeom>
          <a:solidFill>
            <a:srgbClr val="CFE2F3"/>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600" b="1">
                <a:latin typeface="Calibri"/>
                <a:ea typeface="Calibri"/>
                <a:cs typeface="Calibri"/>
                <a:sym typeface="Calibri"/>
              </a:rPr>
              <a:t>Neural Prophet</a:t>
            </a:r>
            <a:endParaRPr sz="2600" b="1">
              <a:latin typeface="Calibri"/>
              <a:ea typeface="Calibri"/>
              <a:cs typeface="Calibri"/>
              <a:sym typeface="Calibri"/>
            </a:endParaRPr>
          </a:p>
        </p:txBody>
      </p:sp>
      <p:sp>
        <p:nvSpPr>
          <p:cNvPr id="218" name="Google Shape;218;g2309c06bbf4_0_1779"/>
          <p:cNvSpPr/>
          <p:nvPr/>
        </p:nvSpPr>
        <p:spPr>
          <a:xfrm>
            <a:off x="436850" y="2648288"/>
            <a:ext cx="3654900" cy="796500"/>
          </a:xfrm>
          <a:prstGeom prst="roundRect">
            <a:avLst>
              <a:gd name="adj" fmla="val 16667"/>
            </a:avLst>
          </a:prstGeom>
          <a:solidFill>
            <a:srgbClr val="D0E5F3"/>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200" b="1"/>
              <a:t>LSTM</a:t>
            </a:r>
            <a:endParaRPr sz="2200" b="1"/>
          </a:p>
        </p:txBody>
      </p:sp>
      <p:sp>
        <p:nvSpPr>
          <p:cNvPr id="219" name="Google Shape;219;g2309c06bbf4_0_1779"/>
          <p:cNvSpPr/>
          <p:nvPr/>
        </p:nvSpPr>
        <p:spPr>
          <a:xfrm>
            <a:off x="5102175" y="1521538"/>
            <a:ext cx="3701700" cy="796500"/>
          </a:xfrm>
          <a:prstGeom prst="roundRect">
            <a:avLst>
              <a:gd name="adj" fmla="val 16667"/>
            </a:avLst>
          </a:prstGeom>
          <a:solidFill>
            <a:srgbClr val="D0E5F3"/>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200" b="1"/>
              <a:t>CNN LSTM</a:t>
            </a:r>
            <a:endParaRPr sz="2200" b="1"/>
          </a:p>
        </p:txBody>
      </p:sp>
      <p:sp>
        <p:nvSpPr>
          <p:cNvPr id="220" name="Google Shape;220;g2309c06bbf4_0_1779"/>
          <p:cNvSpPr/>
          <p:nvPr/>
        </p:nvSpPr>
        <p:spPr>
          <a:xfrm>
            <a:off x="436850" y="3839000"/>
            <a:ext cx="3654900" cy="796500"/>
          </a:xfrm>
          <a:prstGeom prst="roundRect">
            <a:avLst>
              <a:gd name="adj" fmla="val 16667"/>
            </a:avLst>
          </a:prstGeom>
          <a:solidFill>
            <a:srgbClr val="D0E5F3"/>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200" b="1"/>
              <a:t>Bi LSTM</a:t>
            </a:r>
            <a:endParaRPr sz="2200" b="1"/>
          </a:p>
        </p:txBody>
      </p:sp>
      <p:sp>
        <p:nvSpPr>
          <p:cNvPr id="221" name="Google Shape;221;g2309c06bbf4_0_1779"/>
          <p:cNvSpPr/>
          <p:nvPr/>
        </p:nvSpPr>
        <p:spPr>
          <a:xfrm>
            <a:off x="5037075" y="2785075"/>
            <a:ext cx="3654900" cy="796500"/>
          </a:xfrm>
          <a:prstGeom prst="roundRect">
            <a:avLst>
              <a:gd name="adj" fmla="val 16667"/>
            </a:avLst>
          </a:prstGeom>
          <a:solidFill>
            <a:srgbClr val="D0E5F3"/>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200" b="1"/>
              <a:t>CNN Bi LSTM</a:t>
            </a:r>
            <a:endParaRPr sz="2200" b="1"/>
          </a:p>
        </p:txBody>
      </p:sp>
      <p:sp>
        <p:nvSpPr>
          <p:cNvPr id="222" name="Google Shape;222;g2309c06bbf4_0_1779"/>
          <p:cNvSpPr/>
          <p:nvPr/>
        </p:nvSpPr>
        <p:spPr>
          <a:xfrm>
            <a:off x="5037075" y="3839000"/>
            <a:ext cx="3701700" cy="796500"/>
          </a:xfrm>
          <a:prstGeom prst="roundRect">
            <a:avLst>
              <a:gd name="adj" fmla="val 16667"/>
            </a:avLst>
          </a:prstGeom>
          <a:solidFill>
            <a:srgbClr val="D0E5F3"/>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200" b="1"/>
              <a:t>GRU</a:t>
            </a:r>
            <a:endParaRPr sz="22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2309c06bbf4_0_1967"/>
          <p:cNvSpPr txBox="1">
            <a:spLocks noGrp="1"/>
          </p:cNvSpPr>
          <p:nvPr>
            <p:ph type="title"/>
          </p:nvPr>
        </p:nvSpPr>
        <p:spPr>
          <a:xfrm>
            <a:off x="381000" y="479699"/>
            <a:ext cx="11430000" cy="498600"/>
          </a:xfrm>
          <a:prstGeom prst="rect">
            <a:avLst/>
          </a:prstGeom>
        </p:spPr>
        <p:txBody>
          <a:bodyPr spcFirstLastPara="1" wrap="square" lIns="0" tIns="0" rIns="0" bIns="0" anchor="b" anchorCtr="0">
            <a:spAutoFit/>
          </a:bodyPr>
          <a:lstStyle/>
          <a:p>
            <a:pPr marL="0" lvl="0" indent="0" algn="l" rtl="0">
              <a:spcBef>
                <a:spcPts val="0"/>
              </a:spcBef>
              <a:spcAft>
                <a:spcPts val="0"/>
              </a:spcAft>
              <a:buNone/>
            </a:pPr>
            <a:r>
              <a:rPr lang="en-US"/>
              <a:t>Neural Prophet</a:t>
            </a:r>
            <a:endParaRPr/>
          </a:p>
        </p:txBody>
      </p:sp>
      <p:sp>
        <p:nvSpPr>
          <p:cNvPr id="229" name="Google Shape;229;g2309c06bbf4_0_1967"/>
          <p:cNvSpPr txBox="1">
            <a:spLocks noGrp="1"/>
          </p:cNvSpPr>
          <p:nvPr>
            <p:ph type="body" idx="1"/>
          </p:nvPr>
        </p:nvSpPr>
        <p:spPr>
          <a:xfrm>
            <a:off x="381000" y="1200525"/>
            <a:ext cx="11430000" cy="4761000"/>
          </a:xfrm>
          <a:prstGeom prst="rect">
            <a:avLst/>
          </a:prstGeom>
          <a:solidFill>
            <a:srgbClr val="EFEFEF"/>
          </a:solidFill>
          <a:ln w="19050" cap="flat" cmpd="sng">
            <a:solidFill>
              <a:schemeClr val="accent6"/>
            </a:solidFill>
            <a:prstDash val="solid"/>
            <a:round/>
            <a:headEnd type="none" w="sm" len="sm"/>
            <a:tailEnd type="none" w="sm" len="sm"/>
          </a:ln>
        </p:spPr>
        <p:txBody>
          <a:bodyPr spcFirstLastPara="1" wrap="square" lIns="0" tIns="0" rIns="0" bIns="0" anchor="t" anchorCtr="0">
            <a:noAutofit/>
          </a:bodyPr>
          <a:lstStyle/>
          <a:p>
            <a:pPr marL="457200" lvl="0" indent="-349250" algn="l" rtl="0">
              <a:lnSpc>
                <a:spcPct val="150000"/>
              </a:lnSpc>
              <a:spcBef>
                <a:spcPts val="1800"/>
              </a:spcBef>
              <a:spcAft>
                <a:spcPts val="0"/>
              </a:spcAft>
              <a:buClr>
                <a:schemeClr val="dk2"/>
              </a:buClr>
              <a:buSzPts val="1900"/>
              <a:buFont typeface="Calibri"/>
              <a:buChar char="●"/>
            </a:pPr>
            <a:r>
              <a:rPr lang="en-US">
                <a:solidFill>
                  <a:schemeClr val="dk2"/>
                </a:solidFill>
                <a:latin typeface="Calibri"/>
                <a:ea typeface="Calibri"/>
                <a:cs typeface="Calibri"/>
                <a:sym typeface="Calibri"/>
              </a:rPr>
              <a:t>Developed by Facebook</a:t>
            </a:r>
            <a:endParaRPr>
              <a:solidFill>
                <a:schemeClr val="dk2"/>
              </a:solidFill>
              <a:latin typeface="Calibri"/>
              <a:ea typeface="Calibri"/>
              <a:cs typeface="Calibri"/>
              <a:sym typeface="Calibri"/>
            </a:endParaRPr>
          </a:p>
          <a:p>
            <a:pPr marL="457200" lvl="0" indent="-349250" algn="l" rtl="0">
              <a:lnSpc>
                <a:spcPct val="150000"/>
              </a:lnSpc>
              <a:spcBef>
                <a:spcPts val="0"/>
              </a:spcBef>
              <a:spcAft>
                <a:spcPts val="0"/>
              </a:spcAft>
              <a:buClr>
                <a:schemeClr val="dk2"/>
              </a:buClr>
              <a:buSzPts val="1900"/>
              <a:buFont typeface="Calibri"/>
              <a:buChar char="●"/>
            </a:pPr>
            <a:r>
              <a:rPr lang="en-US">
                <a:solidFill>
                  <a:schemeClr val="dk2"/>
                </a:solidFill>
                <a:latin typeface="Calibri"/>
                <a:ea typeface="Calibri"/>
                <a:cs typeface="Calibri"/>
                <a:sym typeface="Calibri"/>
              </a:rPr>
              <a:t>Processes large amounts of data very quickly</a:t>
            </a:r>
            <a:endParaRPr>
              <a:solidFill>
                <a:schemeClr val="dk2"/>
              </a:solidFill>
              <a:latin typeface="Calibri"/>
              <a:ea typeface="Calibri"/>
              <a:cs typeface="Calibri"/>
              <a:sym typeface="Calibri"/>
            </a:endParaRPr>
          </a:p>
          <a:p>
            <a:pPr marL="457200" lvl="0" indent="-349250" algn="l" rtl="0">
              <a:lnSpc>
                <a:spcPct val="150000"/>
              </a:lnSpc>
              <a:spcBef>
                <a:spcPts val="0"/>
              </a:spcBef>
              <a:spcAft>
                <a:spcPts val="0"/>
              </a:spcAft>
              <a:buClr>
                <a:schemeClr val="dk2"/>
              </a:buClr>
              <a:buSzPts val="1900"/>
              <a:buFont typeface="Calibri"/>
              <a:buChar char="●"/>
            </a:pPr>
            <a:r>
              <a:rPr lang="en-US">
                <a:solidFill>
                  <a:schemeClr val="dk2"/>
                </a:solidFill>
                <a:latin typeface="Calibri"/>
                <a:ea typeface="Calibri"/>
                <a:cs typeface="Calibri"/>
                <a:sym typeface="Calibri"/>
              </a:rPr>
              <a:t>Handles Outliers</a:t>
            </a:r>
            <a:endParaRPr>
              <a:solidFill>
                <a:schemeClr val="dk2"/>
              </a:solidFill>
              <a:latin typeface="Calibri"/>
              <a:ea typeface="Calibri"/>
              <a:cs typeface="Calibri"/>
              <a:sym typeface="Calibri"/>
            </a:endParaRPr>
          </a:p>
          <a:p>
            <a:pPr marL="457200" lvl="0" indent="-349250" algn="l" rtl="0">
              <a:lnSpc>
                <a:spcPct val="150000"/>
              </a:lnSpc>
              <a:spcBef>
                <a:spcPts val="0"/>
              </a:spcBef>
              <a:spcAft>
                <a:spcPts val="0"/>
              </a:spcAft>
              <a:buClr>
                <a:schemeClr val="dk2"/>
              </a:buClr>
              <a:buSzPts val="1900"/>
              <a:buFont typeface="Calibri"/>
              <a:buChar char="●"/>
            </a:pPr>
            <a:r>
              <a:rPr lang="en-US">
                <a:solidFill>
                  <a:schemeClr val="dk2"/>
                </a:solidFill>
                <a:latin typeface="Calibri"/>
                <a:ea typeface="Calibri"/>
                <a:cs typeface="Calibri"/>
                <a:sym typeface="Calibri"/>
              </a:rPr>
              <a:t>Handles Missing Values</a:t>
            </a:r>
            <a:endParaRPr>
              <a:solidFill>
                <a:schemeClr val="dk2"/>
              </a:solidFill>
              <a:latin typeface="Calibri"/>
              <a:ea typeface="Calibri"/>
              <a:cs typeface="Calibri"/>
              <a:sym typeface="Calibri"/>
            </a:endParaRPr>
          </a:p>
          <a:p>
            <a:pPr marL="0" lvl="0" indent="0" algn="l" rtl="0">
              <a:spcBef>
                <a:spcPts val="1800"/>
              </a:spcBef>
              <a:spcAft>
                <a:spcPts val="0"/>
              </a:spcAft>
              <a:buNone/>
            </a:pPr>
            <a:r>
              <a:rPr lang="en-US">
                <a:solidFill>
                  <a:schemeClr val="dk1"/>
                </a:solidFill>
                <a:latin typeface="Calibri"/>
                <a:ea typeface="Calibri"/>
                <a:cs typeface="Calibri"/>
                <a:sym typeface="Calibri"/>
              </a:rPr>
              <a:t>y(t) = g(t) + s(t) + h(t) + e(t)</a:t>
            </a:r>
            <a:endParaRPr>
              <a:solidFill>
                <a:schemeClr val="dk1"/>
              </a:solidFill>
              <a:latin typeface="Calibri"/>
              <a:ea typeface="Calibri"/>
              <a:cs typeface="Calibri"/>
              <a:sym typeface="Calibri"/>
            </a:endParaRPr>
          </a:p>
          <a:p>
            <a:pPr marL="0" lvl="0" indent="0" algn="l" rtl="0">
              <a:spcBef>
                <a:spcPts val="1800"/>
              </a:spcBef>
              <a:spcAft>
                <a:spcPts val="0"/>
              </a:spcAft>
              <a:buNone/>
            </a:pPr>
            <a:r>
              <a:rPr lang="en-US">
                <a:solidFill>
                  <a:schemeClr val="dk1"/>
                </a:solidFill>
                <a:latin typeface="Calibri"/>
                <a:ea typeface="Calibri"/>
                <a:cs typeface="Calibri"/>
                <a:sym typeface="Calibri"/>
              </a:rPr>
              <a:t>g(t) representing the trend. Prophet uses a piecewise linear model for trend forecasting.</a:t>
            </a:r>
            <a:endParaRPr>
              <a:solidFill>
                <a:schemeClr val="dk1"/>
              </a:solidFill>
              <a:latin typeface="Calibri"/>
              <a:ea typeface="Calibri"/>
              <a:cs typeface="Calibri"/>
              <a:sym typeface="Calibri"/>
            </a:endParaRPr>
          </a:p>
          <a:p>
            <a:pPr marL="0" lvl="0" indent="0" algn="l" rtl="0">
              <a:spcBef>
                <a:spcPts val="1800"/>
              </a:spcBef>
              <a:spcAft>
                <a:spcPts val="0"/>
              </a:spcAft>
              <a:buNone/>
            </a:pPr>
            <a:r>
              <a:rPr lang="en-US">
                <a:solidFill>
                  <a:schemeClr val="dk1"/>
                </a:solidFill>
                <a:latin typeface="Calibri"/>
                <a:ea typeface="Calibri"/>
                <a:cs typeface="Calibri"/>
                <a:sym typeface="Calibri"/>
              </a:rPr>
              <a:t>s(t) represents periodic changes (weekly, monthly, yearly).</a:t>
            </a:r>
            <a:endParaRPr>
              <a:solidFill>
                <a:schemeClr val="dk1"/>
              </a:solidFill>
              <a:latin typeface="Calibri"/>
              <a:ea typeface="Calibri"/>
              <a:cs typeface="Calibri"/>
              <a:sym typeface="Calibri"/>
            </a:endParaRPr>
          </a:p>
          <a:p>
            <a:pPr marL="0" lvl="0" indent="0" algn="l" rtl="0">
              <a:spcBef>
                <a:spcPts val="1800"/>
              </a:spcBef>
              <a:spcAft>
                <a:spcPts val="0"/>
              </a:spcAft>
              <a:buNone/>
            </a:pPr>
            <a:r>
              <a:rPr lang="en-US">
                <a:solidFill>
                  <a:schemeClr val="dk1"/>
                </a:solidFill>
                <a:latin typeface="Calibri"/>
                <a:ea typeface="Calibri"/>
                <a:cs typeface="Calibri"/>
                <a:sym typeface="Calibri"/>
              </a:rPr>
              <a:t>h(t) represents the effects of holidays (recall: Holidays impact businesses).</a:t>
            </a:r>
            <a:endParaRPr>
              <a:solidFill>
                <a:schemeClr val="dk1"/>
              </a:solidFill>
              <a:latin typeface="Calibri"/>
              <a:ea typeface="Calibri"/>
              <a:cs typeface="Calibri"/>
              <a:sym typeface="Calibri"/>
            </a:endParaRPr>
          </a:p>
          <a:p>
            <a:pPr marL="0" lvl="0" indent="0" algn="l" rtl="0">
              <a:spcBef>
                <a:spcPts val="1800"/>
              </a:spcBef>
              <a:spcAft>
                <a:spcPts val="0"/>
              </a:spcAft>
              <a:buNone/>
            </a:pPr>
            <a:r>
              <a:rPr lang="en-US">
                <a:solidFill>
                  <a:schemeClr val="dk1"/>
                </a:solidFill>
                <a:latin typeface="Calibri"/>
                <a:ea typeface="Calibri"/>
                <a:cs typeface="Calibri"/>
                <a:sym typeface="Calibri"/>
              </a:rPr>
              <a:t>e(t) is the error term.</a:t>
            </a:r>
            <a:endParaRPr>
              <a:solidFill>
                <a:schemeClr val="dk1"/>
              </a:solidFill>
              <a:latin typeface="Calibri"/>
              <a:ea typeface="Calibri"/>
              <a:cs typeface="Calibri"/>
              <a:sym typeface="Calibri"/>
            </a:endParaRPr>
          </a:p>
          <a:p>
            <a:pPr marL="0" lvl="0" indent="0" algn="l" rtl="0">
              <a:lnSpc>
                <a:spcPct val="150000"/>
              </a:lnSpc>
              <a:spcBef>
                <a:spcPts val="1800"/>
              </a:spcBef>
              <a:spcAft>
                <a:spcPts val="0"/>
              </a:spcAft>
              <a:buNone/>
            </a:pPr>
            <a:endParaRPr>
              <a:solidFill>
                <a:srgbClr val="4A86E8"/>
              </a:solidFill>
              <a:latin typeface="Calibri"/>
              <a:ea typeface="Calibri"/>
              <a:cs typeface="Calibri"/>
              <a:sym typeface="Calibri"/>
            </a:endParaRPr>
          </a:p>
          <a:p>
            <a:pPr marL="0" lvl="0" indent="0" algn="l" rtl="0">
              <a:spcBef>
                <a:spcPts val="1800"/>
              </a:spcBef>
              <a:spcAft>
                <a:spcPts val="0"/>
              </a:spcAft>
              <a:buNone/>
            </a:pPr>
            <a:endParaRPr>
              <a:solidFill>
                <a:schemeClr val="dk1"/>
              </a:solidFill>
            </a:endParaRPr>
          </a:p>
        </p:txBody>
      </p:sp>
      <p:sp>
        <p:nvSpPr>
          <p:cNvPr id="230" name="Google Shape;230;g2309c06bbf4_0_1967"/>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7"/>
          <p:cNvSpPr txBox="1">
            <a:spLocks noGrp="1"/>
          </p:cNvSpPr>
          <p:nvPr>
            <p:ph type="title"/>
          </p:nvPr>
        </p:nvSpPr>
        <p:spPr>
          <a:xfrm>
            <a:off x="194186" y="351459"/>
            <a:ext cx="4136571" cy="443198"/>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dk2"/>
              </a:buClr>
              <a:buSzPts val="3600"/>
              <a:buFont typeface="Arial"/>
              <a:buNone/>
            </a:pPr>
            <a:r>
              <a:rPr lang="en-US" sz="3200"/>
              <a:t>Neural Prophet</a:t>
            </a:r>
            <a:endParaRPr sz="3200"/>
          </a:p>
        </p:txBody>
      </p:sp>
      <p:pic>
        <p:nvPicPr>
          <p:cNvPr id="236" name="Google Shape;236;p7"/>
          <p:cNvPicPr preferRelativeResize="0"/>
          <p:nvPr/>
        </p:nvPicPr>
        <p:blipFill rotWithShape="1">
          <a:blip r:embed="rId3">
            <a:alphaModFix/>
          </a:blip>
          <a:srcRect/>
          <a:stretch/>
        </p:blipFill>
        <p:spPr>
          <a:xfrm>
            <a:off x="24935" y="1905047"/>
            <a:ext cx="6649488" cy="3129069"/>
          </a:xfrm>
          <a:prstGeom prst="rect">
            <a:avLst/>
          </a:prstGeom>
          <a:noFill/>
          <a:ln>
            <a:noFill/>
          </a:ln>
        </p:spPr>
      </p:pic>
      <p:pic>
        <p:nvPicPr>
          <p:cNvPr id="237" name="Google Shape;237;p7"/>
          <p:cNvPicPr preferRelativeResize="0"/>
          <p:nvPr/>
        </p:nvPicPr>
        <p:blipFill rotWithShape="1">
          <a:blip r:embed="rId4">
            <a:alphaModFix/>
          </a:blip>
          <a:srcRect/>
          <a:stretch/>
        </p:blipFill>
        <p:spPr>
          <a:xfrm>
            <a:off x="6951406" y="1817178"/>
            <a:ext cx="5215659" cy="3216938"/>
          </a:xfrm>
          <a:prstGeom prst="rect">
            <a:avLst/>
          </a:prstGeom>
          <a:noFill/>
          <a:ln>
            <a:noFill/>
          </a:ln>
        </p:spPr>
      </p:pic>
      <p:graphicFrame>
        <p:nvGraphicFramePr>
          <p:cNvPr id="238" name="Google Shape;238;p7"/>
          <p:cNvGraphicFramePr/>
          <p:nvPr/>
        </p:nvGraphicFramePr>
        <p:xfrm>
          <a:off x="380999" y="5307424"/>
          <a:ext cx="11371250" cy="609620"/>
        </p:xfrm>
        <a:graphic>
          <a:graphicData uri="http://schemas.openxmlformats.org/drawingml/2006/table">
            <a:tbl>
              <a:tblPr>
                <a:noFill/>
                <a:tableStyleId>{22DE578D-DC21-49D5-BDC2-49A291C2EB68}</a:tableStyleId>
              </a:tblPr>
              <a:tblGrid>
                <a:gridCol w="2274250">
                  <a:extLst>
                    <a:ext uri="{9D8B030D-6E8A-4147-A177-3AD203B41FA5}">
                      <a16:colId xmlns:a16="http://schemas.microsoft.com/office/drawing/2014/main" val="20000"/>
                    </a:ext>
                  </a:extLst>
                </a:gridCol>
                <a:gridCol w="2274250">
                  <a:extLst>
                    <a:ext uri="{9D8B030D-6E8A-4147-A177-3AD203B41FA5}">
                      <a16:colId xmlns:a16="http://schemas.microsoft.com/office/drawing/2014/main" val="20001"/>
                    </a:ext>
                  </a:extLst>
                </a:gridCol>
                <a:gridCol w="2274250">
                  <a:extLst>
                    <a:ext uri="{9D8B030D-6E8A-4147-A177-3AD203B41FA5}">
                      <a16:colId xmlns:a16="http://schemas.microsoft.com/office/drawing/2014/main" val="20002"/>
                    </a:ext>
                  </a:extLst>
                </a:gridCol>
                <a:gridCol w="2274250">
                  <a:extLst>
                    <a:ext uri="{9D8B030D-6E8A-4147-A177-3AD203B41FA5}">
                      <a16:colId xmlns:a16="http://schemas.microsoft.com/office/drawing/2014/main" val="20003"/>
                    </a:ext>
                  </a:extLst>
                </a:gridCol>
                <a:gridCol w="2274250">
                  <a:extLst>
                    <a:ext uri="{9D8B030D-6E8A-4147-A177-3AD203B41FA5}">
                      <a16:colId xmlns:a16="http://schemas.microsoft.com/office/drawing/2014/main" val="20004"/>
                    </a:ext>
                  </a:extLst>
                </a:gridCol>
              </a:tblGrid>
              <a:tr h="304800">
                <a:tc>
                  <a:txBody>
                    <a:bodyPr/>
                    <a:lstStyle/>
                    <a:p>
                      <a:pPr marL="0" marR="0" lvl="0" indent="0" algn="r" rtl="0">
                        <a:lnSpc>
                          <a:spcPct val="100000"/>
                        </a:lnSpc>
                        <a:spcBef>
                          <a:spcPts val="0"/>
                        </a:spcBef>
                        <a:spcAft>
                          <a:spcPts val="0"/>
                        </a:spcAft>
                        <a:buNone/>
                      </a:pPr>
                      <a:endParaRPr sz="1400" b="1"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400" b="1" u="none" strike="noStrike" cap="none"/>
                        <a:t>SmoothL1Loss</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400" b="1" u="none" strike="noStrike" cap="none"/>
                        <a:t>MAE</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400" b="1" u="none" strike="noStrike" cap="none"/>
                        <a:t>RMSE</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400" b="1" u="none" strike="noStrike" cap="none"/>
                        <a:t>RegLoss</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04800">
                <a:tc>
                  <a:txBody>
                    <a:bodyPr/>
                    <a:lstStyle/>
                    <a:p>
                      <a:pPr marL="0" marR="0" lvl="0" indent="0" algn="r" rtl="0">
                        <a:lnSpc>
                          <a:spcPct val="100000"/>
                        </a:lnSpc>
                        <a:spcBef>
                          <a:spcPts val="0"/>
                        </a:spcBef>
                        <a:spcAft>
                          <a:spcPts val="0"/>
                        </a:spcAft>
                        <a:buNone/>
                      </a:pPr>
                      <a:r>
                        <a:rPr lang="en-US" sz="1400" b="1" u="none" strike="noStrike" cap="none"/>
                        <a:t>146</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400" u="none" strike="noStrike" cap="none"/>
                        <a:t>0.001211</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400" u="none" strike="noStrike" cap="none"/>
                        <a:t>8.153888</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400" u="none" strike="noStrike" cap="none"/>
                        <a:t>12.904163</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400" u="none" strike="noStrike" cap="none"/>
                        <a:t>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
        <p:nvSpPr>
          <p:cNvPr id="239" name="Google Shape;239;p7"/>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1198</Words>
  <Application>Microsoft Office PowerPoint</Application>
  <PresentationFormat>Widescreen</PresentationFormat>
  <Paragraphs>307</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Courier New</vt:lpstr>
      <vt:lpstr>Palatino</vt:lpstr>
      <vt:lpstr>Times New Roman</vt:lpstr>
      <vt:lpstr>MAT008_Robinson_PPT_template_20160817_1e</vt:lpstr>
      <vt:lpstr> </vt:lpstr>
      <vt:lpstr>PowerPoint Presentation</vt:lpstr>
      <vt:lpstr>  Introduction: Stock Price Prediction Using RNN </vt:lpstr>
      <vt:lpstr>About Microsoft</vt:lpstr>
      <vt:lpstr>Microsoft Stock Price History (2013-2023)</vt:lpstr>
      <vt:lpstr>Microsoft Trend Indicators</vt:lpstr>
      <vt:lpstr>Models Used</vt:lpstr>
      <vt:lpstr>Neural Prophet</vt:lpstr>
      <vt:lpstr>Neural Prophet</vt:lpstr>
      <vt:lpstr>  LSTM Architecture for Stock price prediction</vt:lpstr>
      <vt:lpstr>Data Preprocessing</vt:lpstr>
      <vt:lpstr>LSTM Model</vt:lpstr>
      <vt:lpstr>CNN LSTM Model</vt:lpstr>
      <vt:lpstr>BiLSTM Model</vt:lpstr>
      <vt:lpstr>CNN BiLSTM Model</vt:lpstr>
      <vt:lpstr>GRU Model</vt:lpstr>
      <vt:lpstr>Model Comparison</vt:lpstr>
      <vt:lpstr>Best Model</vt:lpstr>
      <vt:lpstr> Reinforcement Learning   Jibi Jacob   Swathy Raja  </vt:lpstr>
      <vt:lpstr>Mind Tracker</vt:lpstr>
      <vt:lpstr>Mind Tracker</vt:lpstr>
      <vt:lpstr>How it works? </vt:lpstr>
      <vt:lpstr>Actions</vt:lpstr>
      <vt:lpstr>Rewards For Psychic</vt:lpstr>
      <vt:lpstr>Hypothesis for action, reward and state distribution</vt:lpstr>
      <vt:lpstr>Final Reward</vt:lpstr>
      <vt:lpstr>Analysis Procedure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CHARITY EKPO</dc:creator>
  <cp:lastModifiedBy>Shreyashi Mukhopadhay</cp:lastModifiedBy>
  <cp:revision>3</cp:revision>
  <dcterms:created xsi:type="dcterms:W3CDTF">2020-09-25T14:57:05Z</dcterms:created>
  <dcterms:modified xsi:type="dcterms:W3CDTF">2023-04-21T20:11:01Z</dcterms:modified>
</cp:coreProperties>
</file>